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77F"/>
    <a:srgbClr val="003399"/>
    <a:srgbClr val="4375B2"/>
    <a:srgbClr val="0033CC"/>
    <a:srgbClr val="A42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528" y="-104"/>
      </p:cViewPr>
      <p:guideLst>
        <p:guide orient="horz" pos="2160"/>
        <p:guide pos="2880"/>
      </p:guideLst>
    </p:cSldViewPr>
  </p:slideViewPr>
  <p:notesTextViewPr>
    <p:cViewPr>
      <p:scale>
        <a:sx n="1" d="1"/>
        <a:sy n="1" d="1"/>
      </p:scale>
      <p:origin x="0" y="0"/>
    </p:cViewPr>
  </p:notesTextViewPr>
  <p:notesViewPr>
    <p:cSldViewPr>
      <p:cViewPr varScale="1">
        <p:scale>
          <a:sx n="78" d="100"/>
          <a:sy n="78" d="100"/>
        </p:scale>
        <p:origin x="-215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C3EF9-E6DD-489C-9529-164787B86896}" type="datetimeFigureOut">
              <a:rPr lang="en-US" smtClean="0"/>
              <a:pPr/>
              <a:t>22/3/16</a:t>
            </a:fld>
            <a:endParaRPr lang="en-US"/>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1DBD1B-0279-4EA5-BC34-193600381F36}" type="slidenum">
              <a:rPr lang="en-US" smtClean="0"/>
              <a:pPr/>
              <a:t>‹#›</a:t>
            </a:fld>
            <a:endParaRPr lang="en-US"/>
          </a:p>
        </p:txBody>
      </p:sp>
    </p:spTree>
    <p:extLst>
      <p:ext uri="{BB962C8B-B14F-4D97-AF65-F5344CB8AC3E}">
        <p14:creationId xmlns:p14="http://schemas.microsoft.com/office/powerpoint/2010/main" val="27290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microsoft.com/office/2007/relationships/hdphoto" Target="../media/hdphoto2.wdp"/><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e objecto">
    <p:bg>
      <p:bgPr>
        <a:blipFill dpi="0" rotWithShape="1">
          <a:blip r:embed="rId2" cstate="print">
            <a:alphaModFix amt="7000"/>
            <a:lum/>
          </a:blip>
          <a:srcRect/>
          <a:stretch>
            <a:fillRect l="14000" t="14000" r="14000" b="10000"/>
          </a:stretch>
        </a:blipFill>
        <a:effectLst/>
      </p:bgPr>
    </p:bg>
    <p:spTree>
      <p:nvGrpSpPr>
        <p:cNvPr id="1" name=""/>
        <p:cNvGrpSpPr/>
        <p:nvPr/>
      </p:nvGrpSpPr>
      <p:grpSpPr>
        <a:xfrm>
          <a:off x="0" y="0"/>
          <a:ext cx="0" cy="0"/>
          <a:chOff x="0" y="0"/>
          <a:chExt cx="0" cy="0"/>
        </a:xfrm>
      </p:grpSpPr>
      <p:sp>
        <p:nvSpPr>
          <p:cNvPr id="4" name="Marcador de Posição da Data 3"/>
          <p:cNvSpPr>
            <a:spLocks noGrp="1"/>
          </p:cNvSpPr>
          <p:nvPr>
            <p:ph type="dt" sz="half" idx="10"/>
          </p:nvPr>
        </p:nvSpPr>
        <p:spPr/>
        <p:txBody>
          <a:bodyPr/>
          <a:lstStyle/>
          <a:p>
            <a:fld id="{D61C1E6C-2B00-4684-8714-8EFA052ADFDA}" type="datetime1">
              <a:rPr lang="en-US" smtClean="0"/>
              <a:pPr/>
              <a:t>22/3/16</a:t>
            </a:fld>
            <a:endParaRPr lang="en-US"/>
          </a:p>
        </p:txBody>
      </p:sp>
      <p:sp>
        <p:nvSpPr>
          <p:cNvPr id="5" name="Marcador de Posição do Rodapé 4"/>
          <p:cNvSpPr>
            <a:spLocks noGrp="1"/>
          </p:cNvSpPr>
          <p:nvPr>
            <p:ph type="ftr" sz="quarter" idx="11"/>
          </p:nvPr>
        </p:nvSpPr>
        <p:spPr/>
        <p:txBody>
          <a:bodyPr/>
          <a:lstStyle/>
          <a:p>
            <a:endParaRPr lang="en-US" dirty="0"/>
          </a:p>
        </p:txBody>
      </p:sp>
      <p:sp>
        <p:nvSpPr>
          <p:cNvPr id="6" name="Marcador de Posição do Número do Diapositivo 5"/>
          <p:cNvSpPr>
            <a:spLocks noGrp="1"/>
          </p:cNvSpPr>
          <p:nvPr>
            <p:ph type="sldNum" sz="quarter" idx="12"/>
          </p:nvPr>
        </p:nvSpPr>
        <p:spPr/>
        <p:txBody>
          <a:bodyPr/>
          <a:lstStyle/>
          <a:p>
            <a:fld id="{D11D4A13-4776-4E24-AFD8-F116E0AAB2F0}" type="slidenum">
              <a:rPr lang="en-US" smtClean="0"/>
              <a:pPr/>
              <a:t>‹#›</a:t>
            </a:fld>
            <a:endParaRPr lang="en-US"/>
          </a:p>
        </p:txBody>
      </p:sp>
      <p:sp>
        <p:nvSpPr>
          <p:cNvPr id="8"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9" name="Título 1"/>
          <p:cNvSpPr>
            <a:spLocks noGrp="1"/>
          </p:cNvSpPr>
          <p:nvPr>
            <p:ph type="title"/>
          </p:nvPr>
        </p:nvSpPr>
        <p:spPr>
          <a:xfrm>
            <a:off x="457200" y="273600"/>
            <a:ext cx="8229600" cy="1144800"/>
          </a:xfrm>
          <a:prstGeom prst="rect">
            <a:avLst/>
          </a:prstGeom>
        </p:spPr>
        <p:txBody>
          <a:bodyPr/>
          <a:lstStyle>
            <a:lvl1pPr>
              <a:defRPr>
                <a:solidFill>
                  <a:srgbClr val="07377F"/>
                </a:solidFill>
              </a:defRPr>
            </a:lvl1pPr>
          </a:lstStyle>
          <a:p>
            <a:r>
              <a:rPr lang="pt-PT" dirty="0" smtClean="0"/>
              <a:t>Clique para editar o estilo</a:t>
            </a:r>
            <a:endParaRPr lang="en-US" dirty="0"/>
          </a:p>
        </p:txBody>
      </p:sp>
    </p:spTree>
    <p:extLst>
      <p:ext uri="{BB962C8B-B14F-4D97-AF65-F5344CB8AC3E}">
        <p14:creationId xmlns:p14="http://schemas.microsoft.com/office/powerpoint/2010/main" val="2131912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e texto vertical">
    <p:spTree>
      <p:nvGrpSpPr>
        <p:cNvPr id="1" name=""/>
        <p:cNvGrpSpPr/>
        <p:nvPr/>
      </p:nvGrpSpPr>
      <p:grpSpPr>
        <a:xfrm>
          <a:off x="0" y="0"/>
          <a:ext cx="0" cy="0"/>
          <a:chOff x="0" y="0"/>
          <a:chExt cx="0" cy="0"/>
        </a:xfrm>
      </p:grpSpPr>
      <p:sp>
        <p:nvSpPr>
          <p:cNvPr id="3" name="Marcador de Posição de Texto Vertical 2"/>
          <p:cNvSpPr>
            <a:spLocks noGrp="1"/>
          </p:cNvSpPr>
          <p:nvPr>
            <p:ph type="body" orient="vert" idx="1"/>
          </p:nvPr>
        </p:nvSpPr>
        <p:spPr>
          <a:xfrm>
            <a:off x="467544" y="1556793"/>
            <a:ext cx="8208912" cy="4464496"/>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p>
            <a:fld id="{1D69466A-315F-4206-ABF0-BA376A9F043B}" type="datetime1">
              <a:rPr lang="en-US" smtClean="0"/>
              <a:pPr/>
              <a:t>22/3/16</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D11D4A13-4776-4E24-AFD8-F116E0AAB2F0}" type="slidenum">
              <a:rPr lang="en-US" smtClean="0"/>
              <a:pPr/>
              <a:t>‹#›</a:t>
            </a:fld>
            <a:endParaRPr lang="en-US"/>
          </a:p>
        </p:txBody>
      </p:sp>
      <p:sp>
        <p:nvSpPr>
          <p:cNvPr id="7" name="Título 1"/>
          <p:cNvSpPr>
            <a:spLocks noGrp="1"/>
          </p:cNvSpPr>
          <p:nvPr>
            <p:ph type="title"/>
          </p:nvPr>
        </p:nvSpPr>
        <p:spPr>
          <a:xfrm>
            <a:off x="457200" y="273600"/>
            <a:ext cx="8229600" cy="1144800"/>
          </a:xfrm>
          <a:prstGeom prst="rect">
            <a:avLst/>
          </a:prstGeom>
        </p:spPr>
        <p:txBody>
          <a:bodyPr/>
          <a:lstStyle/>
          <a:p>
            <a:r>
              <a:rPr lang="pt-PT" smtClean="0"/>
              <a:t>Clique para editar o estilo</a:t>
            </a:r>
            <a:endParaRPr lang="en-US"/>
          </a:p>
        </p:txBody>
      </p:sp>
    </p:spTree>
    <p:extLst>
      <p:ext uri="{BB962C8B-B14F-4D97-AF65-F5344CB8AC3E}">
        <p14:creationId xmlns:p14="http://schemas.microsoft.com/office/powerpoint/2010/main" val="376806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PT" smtClean="0"/>
              <a:t>Clique para editar o estilo</a:t>
            </a:r>
            <a:endParaRPr lang="en-US"/>
          </a:p>
        </p:txBody>
      </p:sp>
      <p:sp>
        <p:nvSpPr>
          <p:cNvPr id="3" name="Marcador de Posição de Texto Vertical 2"/>
          <p:cNvSpPr>
            <a:spLocks noGrp="1"/>
          </p:cNvSpPr>
          <p:nvPr>
            <p:ph type="body" orient="vert" idx="1"/>
          </p:nvPr>
        </p:nvSpPr>
        <p:spPr>
          <a:xfrm>
            <a:off x="457200" y="274638"/>
            <a:ext cx="6019800" cy="5851525"/>
          </a:xfrm>
          <a:prstGeom prst="rect">
            <a:avLst/>
          </a:prstGeo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3"/>
          <p:cNvSpPr>
            <a:spLocks noGrp="1"/>
          </p:cNvSpPr>
          <p:nvPr>
            <p:ph type="dt" sz="half" idx="10"/>
          </p:nvPr>
        </p:nvSpPr>
        <p:spPr/>
        <p:txBody>
          <a:bodyPr/>
          <a:lstStyle/>
          <a:p>
            <a:fld id="{5211544E-CAB3-4239-AD12-9A2034067A5F}" type="datetime1">
              <a:rPr lang="en-US" smtClean="0"/>
              <a:pPr/>
              <a:t>22/3/16</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D11D4A13-4776-4E24-AFD8-F116E0AAB2F0}" type="slidenum">
              <a:rPr lang="en-US" smtClean="0"/>
              <a:pPr/>
              <a:t>‹#›</a:t>
            </a:fld>
            <a:endParaRPr lang="en-US"/>
          </a:p>
        </p:txBody>
      </p:sp>
    </p:spTree>
    <p:extLst>
      <p:ext uri="{BB962C8B-B14F-4D97-AF65-F5344CB8AC3E}">
        <p14:creationId xmlns:p14="http://schemas.microsoft.com/office/powerpoint/2010/main" val="171313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844824"/>
            <a:ext cx="7772400" cy="1470025"/>
          </a:xfrm>
          <a:prstGeom prst="rect">
            <a:avLst/>
          </a:prstGeom>
        </p:spPr>
        <p:txBody>
          <a:bodyPr>
            <a:normAutofit/>
          </a:bodyPr>
          <a:lstStyle>
            <a:lvl1pPr>
              <a:defRPr sz="5400" b="0">
                <a:solidFill>
                  <a:srgbClr val="07377F"/>
                </a:solidFill>
              </a:defRPr>
            </a:lvl1pPr>
          </a:lstStyle>
          <a:p>
            <a:r>
              <a:rPr lang="pt-PT" dirty="0" smtClean="0"/>
              <a:t>Clique para editar o estilo</a:t>
            </a:r>
            <a:endParaRPr lang="en-US" dirty="0"/>
          </a:p>
        </p:txBody>
      </p:sp>
      <p:sp>
        <p:nvSpPr>
          <p:cNvPr id="3" name="Subtítulo 2"/>
          <p:cNvSpPr>
            <a:spLocks noGrp="1"/>
          </p:cNvSpPr>
          <p:nvPr>
            <p:ph type="subTitle" idx="1"/>
          </p:nvPr>
        </p:nvSpPr>
        <p:spPr>
          <a:xfrm>
            <a:off x="1331640" y="4473688"/>
            <a:ext cx="6400800" cy="1752600"/>
          </a:xfrm>
          <a:prstGeom prst="rect">
            <a:avLst/>
          </a:prstGeom>
        </p:spPr>
        <p:txBody>
          <a:bodyPr>
            <a:normAutofit/>
          </a:bodyPr>
          <a:lstStyle>
            <a:lvl1pPr marL="0" indent="0" algn="ctr">
              <a:buNone/>
              <a:defRPr sz="36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smtClean="0"/>
              <a:t>Faça clique para editar o estilo</a:t>
            </a:r>
            <a:endParaRPr lang="en-US" dirty="0"/>
          </a:p>
        </p:txBody>
      </p:sp>
      <p:sp>
        <p:nvSpPr>
          <p:cNvPr id="4" name="Marcador de Posição da Data 3"/>
          <p:cNvSpPr>
            <a:spLocks noGrp="1"/>
          </p:cNvSpPr>
          <p:nvPr>
            <p:ph type="dt" sz="half" idx="10"/>
          </p:nvPr>
        </p:nvSpPr>
        <p:spPr/>
        <p:txBody>
          <a:bodyPr/>
          <a:lstStyle/>
          <a:p>
            <a:fld id="{08F5E5BC-B8A7-4C6A-9308-18AFF858528C}" type="datetime1">
              <a:rPr lang="en-US" smtClean="0"/>
              <a:pPr/>
              <a:t>22/3/16</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D11D4A13-4776-4E24-AFD8-F116E0AAB2F0}" type="slidenum">
              <a:rPr lang="en-US" smtClean="0"/>
              <a:pPr/>
              <a:t>‹#›</a:t>
            </a:fld>
            <a:endParaRPr lang="en-US"/>
          </a:p>
        </p:txBody>
      </p:sp>
      <p:pic>
        <p:nvPicPr>
          <p:cNvPr id="7" name="Imagem 6"/>
          <p:cNvPicPr>
            <a:picLocks noChangeAspect="1"/>
          </p:cNvPicPr>
          <p:nvPr userDrawn="1"/>
        </p:nvPicPr>
        <p:blipFill rotWithShape="1">
          <a:blip r:embed="rId2" cstate="print">
            <a:extLst>
              <a:ext uri="{28A0092B-C50C-407E-A947-70E740481C1C}">
                <a14:useLocalDpi xmlns:a14="http://schemas.microsoft.com/office/drawing/2010/main" val="0"/>
              </a:ext>
            </a:extLst>
          </a:blip>
          <a:srcRect l="5345" t="8998" r="5736" b="8393"/>
          <a:stretch/>
        </p:blipFill>
        <p:spPr>
          <a:xfrm>
            <a:off x="179512" y="156457"/>
            <a:ext cx="965690" cy="897148"/>
          </a:xfrm>
          <a:prstGeom prst="rect">
            <a:avLst/>
          </a:prstGeom>
        </p:spPr>
      </p:pic>
      <p:sp>
        <p:nvSpPr>
          <p:cNvPr id="8" name="Marcador de Posição do Título 1"/>
          <p:cNvSpPr txBox="1">
            <a:spLocks/>
          </p:cNvSpPr>
          <p:nvPr userDrawn="1"/>
        </p:nvSpPr>
        <p:spPr>
          <a:xfrm>
            <a:off x="1285032" y="214040"/>
            <a:ext cx="6901507" cy="432048"/>
          </a:xfrm>
          <a:prstGeom prst="rect">
            <a:avLst/>
          </a:prstGeom>
          <a:ln>
            <a:noFill/>
          </a:ln>
          <a:effectLst>
            <a:reflection endPos="0" dist="50800" dir="5400000" sy="-100000" algn="bl" rotWithShape="0"/>
          </a:effectLst>
          <a:scene3d>
            <a:camera prst="orthographicFront">
              <a:rot lat="0" lon="0" rev="0"/>
            </a:camera>
            <a:lightRig rig="sunset" dir="t"/>
          </a:scene3d>
          <a:sp3d prstMaterial="softEdge">
            <a:bevelT w="190500" h="38100" prst="relaxedInset"/>
            <a:bevelB/>
          </a:sp3d>
        </p:spPr>
        <p:txBody>
          <a:bodyPr vert="horz" wrap="none" lIns="0" tIns="0" rIns="0" bIns="0" rtlCol="0" anchor="ctr">
            <a:noAutofit/>
          </a:bodyPr>
          <a:lstStyle>
            <a:lvl1pPr algn="ctr" defTabSz="914400" rtl="0" eaLnBrk="1" latinLnBrk="0" hangingPunct="1">
              <a:spcBef>
                <a:spcPct val="0"/>
              </a:spcBef>
              <a:buNone/>
              <a:defRPr sz="3600" b="1" kern="1200">
                <a:solidFill>
                  <a:schemeClr val="tx1"/>
                </a:solidFill>
                <a:latin typeface="+mj-lt"/>
                <a:ea typeface="+mj-ea"/>
                <a:cs typeface="+mj-cs"/>
              </a:defRPr>
            </a:lvl1pPr>
          </a:lstStyle>
          <a:p>
            <a:pPr algn="ctr">
              <a:spcAft>
                <a:spcPts val="700"/>
              </a:spcAft>
            </a:pPr>
            <a:r>
              <a:rPr lang="en-GB" sz="3400" kern="1200" spc="60" baseline="0" noProof="0" dirty="0" smtClean="0">
                <a:solidFill>
                  <a:srgbClr val="07377F"/>
                </a:solidFill>
                <a:latin typeface="+mn-lt"/>
                <a:cs typeface="Arial" pitchFamily="34" charset="0"/>
              </a:rPr>
              <a:t>COST Action IC1105: 3D-ConTourNet</a:t>
            </a:r>
          </a:p>
        </p:txBody>
      </p:sp>
      <p:pic>
        <p:nvPicPr>
          <p:cNvPr id="9" name="Picture 7"/>
          <p:cNvPicPr>
            <a:picLocks noChangeAspect="1" noChangeArrowheads="1"/>
          </p:cNvPicPr>
          <p:nvPr userDrawn="1"/>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541" t="-1801" r="-2541" b="-1801"/>
          <a:stretch/>
        </p:blipFill>
        <p:spPr bwMode="auto">
          <a:xfrm>
            <a:off x="8224628" y="163796"/>
            <a:ext cx="690773" cy="889809"/>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Posição do Título 1"/>
          <p:cNvSpPr txBox="1">
            <a:spLocks/>
          </p:cNvSpPr>
          <p:nvPr userDrawn="1"/>
        </p:nvSpPr>
        <p:spPr>
          <a:xfrm>
            <a:off x="1285032" y="667296"/>
            <a:ext cx="6901507" cy="264265"/>
          </a:xfrm>
          <a:prstGeom prst="rect">
            <a:avLst/>
          </a:prstGeom>
          <a:ln>
            <a:noFill/>
          </a:ln>
          <a:effectLst>
            <a:reflection endPos="0" dist="50800" dir="5400000" sy="-100000" algn="bl" rotWithShape="0"/>
          </a:effectLst>
          <a:scene3d>
            <a:camera prst="orthographicFront">
              <a:rot lat="0" lon="0" rev="0"/>
            </a:camera>
            <a:lightRig rig="sunset" dir="t"/>
          </a:scene3d>
          <a:sp3d prstMaterial="softEdge">
            <a:bevelT w="190500" h="38100" prst="relaxedInset"/>
            <a:bevelB/>
          </a:sp3d>
        </p:spPr>
        <p:txBody>
          <a:bodyPr vert="horz" wrap="none" lIns="0" tIns="0" rIns="0" bIns="0" rtlCol="0" anchor="ctr">
            <a:normAutofit/>
          </a:bodyPr>
          <a:lstStyle>
            <a:lvl1pPr algn="ctr" defTabSz="914400" rtl="0" eaLnBrk="1" latinLnBrk="0" hangingPunct="1">
              <a:spcBef>
                <a:spcPct val="0"/>
              </a:spcBef>
              <a:buNone/>
              <a:defRPr sz="3600" b="1" kern="1200">
                <a:solidFill>
                  <a:schemeClr val="tx1"/>
                </a:solidFill>
                <a:latin typeface="+mj-lt"/>
                <a:ea typeface="+mj-ea"/>
                <a:cs typeface="+mj-cs"/>
              </a:defRPr>
            </a:lvl1pPr>
          </a:lstStyle>
          <a:p>
            <a:pPr algn="ctr"/>
            <a:r>
              <a:rPr lang="en-GB" sz="1500" spc="0" baseline="0" noProof="0" dirty="0" smtClean="0">
                <a:solidFill>
                  <a:srgbClr val="4375B2"/>
                </a:solidFill>
                <a:latin typeface="Arial" pitchFamily="34" charset="0"/>
                <a:cs typeface="Arial" pitchFamily="34" charset="0"/>
              </a:rPr>
              <a:t>3D </a:t>
            </a:r>
            <a:r>
              <a:rPr lang="en-GB" sz="1500" spc="0" baseline="0" noProof="0" dirty="0" smtClean="0">
                <a:solidFill>
                  <a:srgbClr val="4375B2"/>
                </a:solidFill>
                <a:latin typeface="+mn-lt"/>
                <a:cs typeface="Arial" pitchFamily="34" charset="0"/>
              </a:rPr>
              <a:t>Content</a:t>
            </a:r>
            <a:r>
              <a:rPr lang="en-GB" sz="1500" spc="0" baseline="0" noProof="0" dirty="0" smtClean="0">
                <a:solidFill>
                  <a:srgbClr val="4375B2"/>
                </a:solidFill>
                <a:latin typeface="Arial" pitchFamily="34" charset="0"/>
                <a:cs typeface="Arial" pitchFamily="34" charset="0"/>
              </a:rPr>
              <a:t> Creation, Coding and Transmission over Future Media Networks</a:t>
            </a:r>
            <a:endParaRPr lang="en-GB" sz="1500" spc="0" baseline="0" noProof="0" dirty="0">
              <a:solidFill>
                <a:srgbClr val="4375B2"/>
              </a:solidFill>
              <a:latin typeface="Arial" pitchFamily="34" charset="0"/>
              <a:cs typeface="Arial" pitchFamily="34" charset="0"/>
            </a:endParaRPr>
          </a:p>
        </p:txBody>
      </p:sp>
    </p:spTree>
    <p:extLst>
      <p:ext uri="{BB962C8B-B14F-4D97-AF65-F5344CB8AC3E}">
        <p14:creationId xmlns:p14="http://schemas.microsoft.com/office/powerpoint/2010/main" val="374599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solidFill>
                  <a:srgbClr val="07377F"/>
                </a:solidFill>
              </a:defRPr>
            </a:lvl1pPr>
          </a:lstStyle>
          <a:p>
            <a:r>
              <a:rPr lang="pt-PT" dirty="0" smtClean="0"/>
              <a:t>Clique para editar o estilo</a:t>
            </a:r>
            <a:endParaRPr lang="en-US" dirty="0"/>
          </a:p>
        </p:txBody>
      </p:sp>
      <p:sp>
        <p:nvSpPr>
          <p:cNvPr id="3" name="Marcador de Posição do Tex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EF023B09-F47B-47EC-8189-341C6B3565E5}" type="datetime1">
              <a:rPr lang="en-US" smtClean="0"/>
              <a:pPr/>
              <a:t>22/3/16</a:t>
            </a:fld>
            <a:endParaRPr lang="en-US"/>
          </a:p>
        </p:txBody>
      </p:sp>
      <p:sp>
        <p:nvSpPr>
          <p:cNvPr id="5" name="Marcador de Posição do Rodapé 4"/>
          <p:cNvSpPr>
            <a:spLocks noGrp="1"/>
          </p:cNvSpPr>
          <p:nvPr>
            <p:ph type="ftr" sz="quarter" idx="11"/>
          </p:nvPr>
        </p:nvSpPr>
        <p:spPr/>
        <p:txBody>
          <a:bodyPr/>
          <a:lstStyle/>
          <a:p>
            <a:endParaRPr lang="en-US"/>
          </a:p>
        </p:txBody>
      </p:sp>
      <p:sp>
        <p:nvSpPr>
          <p:cNvPr id="6" name="Marcador de Posição do Número do Diapositivo 5"/>
          <p:cNvSpPr>
            <a:spLocks noGrp="1"/>
          </p:cNvSpPr>
          <p:nvPr>
            <p:ph type="sldNum" sz="quarter" idx="12"/>
          </p:nvPr>
        </p:nvSpPr>
        <p:spPr/>
        <p:txBody>
          <a:bodyPr/>
          <a:lstStyle/>
          <a:p>
            <a:fld id="{D11D4A13-4776-4E24-AFD8-F116E0AAB2F0}" type="slidenum">
              <a:rPr lang="en-US" smtClean="0"/>
              <a:pPr/>
              <a:t>‹#›</a:t>
            </a:fld>
            <a:endParaRPr lang="en-US"/>
          </a:p>
        </p:txBody>
      </p:sp>
      <p:pic>
        <p:nvPicPr>
          <p:cNvPr id="7" name="Imagem 6"/>
          <p:cNvPicPr>
            <a:picLocks noChangeAspect="1"/>
          </p:cNvPicPr>
          <p:nvPr userDrawn="1"/>
        </p:nvPicPr>
        <p:blipFill rotWithShape="1">
          <a:blip r:embed="rId2" cstate="print">
            <a:extLst>
              <a:ext uri="{28A0092B-C50C-407E-A947-70E740481C1C}">
                <a14:useLocalDpi xmlns:a14="http://schemas.microsoft.com/office/drawing/2010/main" val="0"/>
              </a:ext>
            </a:extLst>
          </a:blip>
          <a:srcRect l="5345" t="8998" r="5736" b="8393"/>
          <a:stretch/>
        </p:blipFill>
        <p:spPr>
          <a:xfrm>
            <a:off x="179512" y="156457"/>
            <a:ext cx="965690" cy="897148"/>
          </a:xfrm>
          <a:prstGeom prst="rect">
            <a:avLst/>
          </a:prstGeom>
        </p:spPr>
      </p:pic>
      <p:sp>
        <p:nvSpPr>
          <p:cNvPr id="8" name="Marcador de Posição do Título 1"/>
          <p:cNvSpPr txBox="1">
            <a:spLocks/>
          </p:cNvSpPr>
          <p:nvPr userDrawn="1"/>
        </p:nvSpPr>
        <p:spPr>
          <a:xfrm>
            <a:off x="1285032" y="214040"/>
            <a:ext cx="6901507" cy="432048"/>
          </a:xfrm>
          <a:prstGeom prst="rect">
            <a:avLst/>
          </a:prstGeom>
          <a:ln>
            <a:noFill/>
          </a:ln>
          <a:effectLst>
            <a:reflection endPos="0" dist="50800" dir="5400000" sy="-100000" algn="bl" rotWithShape="0"/>
          </a:effectLst>
          <a:scene3d>
            <a:camera prst="orthographicFront">
              <a:rot lat="0" lon="0" rev="0"/>
            </a:camera>
            <a:lightRig rig="sunset" dir="t"/>
          </a:scene3d>
          <a:sp3d prstMaterial="softEdge">
            <a:bevelT w="190500" h="38100" prst="relaxedInset"/>
            <a:bevelB/>
          </a:sp3d>
        </p:spPr>
        <p:txBody>
          <a:bodyPr vert="horz" wrap="none" lIns="0" tIns="0" rIns="0" bIns="0" rtlCol="0" anchor="ctr">
            <a:noAutofit/>
          </a:bodyPr>
          <a:lstStyle>
            <a:lvl1pPr algn="ctr" defTabSz="914400" rtl="0" eaLnBrk="1" latinLnBrk="0" hangingPunct="1">
              <a:spcBef>
                <a:spcPct val="0"/>
              </a:spcBef>
              <a:buNone/>
              <a:defRPr sz="3600" b="1" kern="1200">
                <a:solidFill>
                  <a:schemeClr val="tx1"/>
                </a:solidFill>
                <a:latin typeface="+mj-lt"/>
                <a:ea typeface="+mj-ea"/>
                <a:cs typeface="+mj-cs"/>
              </a:defRPr>
            </a:lvl1pPr>
          </a:lstStyle>
          <a:p>
            <a:pPr algn="ctr">
              <a:spcAft>
                <a:spcPts val="700"/>
              </a:spcAft>
            </a:pPr>
            <a:r>
              <a:rPr lang="en-GB" sz="3400" kern="1200" spc="60" baseline="0" noProof="0" dirty="0" smtClean="0">
                <a:solidFill>
                  <a:srgbClr val="07377F"/>
                </a:solidFill>
                <a:latin typeface="+mn-lt"/>
                <a:cs typeface="Arial" pitchFamily="34" charset="0"/>
              </a:rPr>
              <a:t>COST Action IC1105: 3D-ConTourNet</a:t>
            </a:r>
          </a:p>
        </p:txBody>
      </p:sp>
      <p:pic>
        <p:nvPicPr>
          <p:cNvPr id="9" name="Picture 7"/>
          <p:cNvPicPr>
            <a:picLocks noChangeAspect="1" noChangeArrowheads="1"/>
          </p:cNvPicPr>
          <p:nvPr userDrawn="1"/>
        </p:nvPicPr>
        <p:blipFill rotWithShape="1">
          <a:blip r:embed="rId3" cstate="print">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l="-2541" t="-1801" r="-2541" b="-1801"/>
          <a:stretch/>
        </p:blipFill>
        <p:spPr bwMode="auto">
          <a:xfrm>
            <a:off x="8224628" y="163796"/>
            <a:ext cx="690773" cy="889809"/>
          </a:xfrm>
          <a:prstGeom prst="rect">
            <a:avLst/>
          </a:prstGeom>
          <a:noFill/>
          <a:extLst>
            <a:ext uri="{909E8E84-426E-40dd-AFC4-6F175D3DCCD1}">
              <a14:hiddenFill xmlns:a14="http://schemas.microsoft.com/office/drawing/2010/main">
                <a:solidFill>
                  <a:srgbClr val="FFFFFF"/>
                </a:solidFill>
              </a14:hiddenFill>
            </a:ext>
          </a:extLst>
        </p:spPr>
      </p:pic>
      <p:sp>
        <p:nvSpPr>
          <p:cNvPr id="10" name="Marcador de Posição do Título 1"/>
          <p:cNvSpPr txBox="1">
            <a:spLocks/>
          </p:cNvSpPr>
          <p:nvPr userDrawn="1"/>
        </p:nvSpPr>
        <p:spPr>
          <a:xfrm>
            <a:off x="1285032" y="667296"/>
            <a:ext cx="6901507" cy="264265"/>
          </a:xfrm>
          <a:prstGeom prst="rect">
            <a:avLst/>
          </a:prstGeom>
          <a:ln>
            <a:noFill/>
          </a:ln>
          <a:effectLst>
            <a:reflection endPos="0" dist="50800" dir="5400000" sy="-100000" algn="bl" rotWithShape="0"/>
          </a:effectLst>
          <a:scene3d>
            <a:camera prst="orthographicFront">
              <a:rot lat="0" lon="0" rev="0"/>
            </a:camera>
            <a:lightRig rig="sunset" dir="t"/>
          </a:scene3d>
          <a:sp3d prstMaterial="softEdge">
            <a:bevelT w="190500" h="38100" prst="relaxedInset"/>
            <a:bevelB/>
          </a:sp3d>
        </p:spPr>
        <p:txBody>
          <a:bodyPr vert="horz" wrap="none" lIns="0" tIns="0" rIns="0" bIns="0" rtlCol="0" anchor="ctr">
            <a:normAutofit/>
          </a:bodyPr>
          <a:lstStyle>
            <a:lvl1pPr algn="ctr" defTabSz="914400" rtl="0" eaLnBrk="1" latinLnBrk="0" hangingPunct="1">
              <a:spcBef>
                <a:spcPct val="0"/>
              </a:spcBef>
              <a:buNone/>
              <a:defRPr sz="3600" b="1" kern="1200">
                <a:solidFill>
                  <a:schemeClr val="tx1"/>
                </a:solidFill>
                <a:latin typeface="+mj-lt"/>
                <a:ea typeface="+mj-ea"/>
                <a:cs typeface="+mj-cs"/>
              </a:defRPr>
            </a:lvl1pPr>
          </a:lstStyle>
          <a:p>
            <a:pPr algn="ctr"/>
            <a:r>
              <a:rPr lang="en-GB" sz="1500" spc="0" baseline="0" noProof="0" dirty="0" smtClean="0">
                <a:solidFill>
                  <a:srgbClr val="4375B2"/>
                </a:solidFill>
                <a:latin typeface="Arial" pitchFamily="34" charset="0"/>
                <a:cs typeface="Arial" pitchFamily="34" charset="0"/>
              </a:rPr>
              <a:t>3D </a:t>
            </a:r>
            <a:r>
              <a:rPr lang="en-GB" sz="1500" spc="0" baseline="0" noProof="0" dirty="0" smtClean="0">
                <a:solidFill>
                  <a:srgbClr val="4375B2"/>
                </a:solidFill>
                <a:latin typeface="+mn-lt"/>
                <a:cs typeface="Arial" pitchFamily="34" charset="0"/>
              </a:rPr>
              <a:t>Content</a:t>
            </a:r>
            <a:r>
              <a:rPr lang="en-GB" sz="1500" spc="0" baseline="0" noProof="0" dirty="0" smtClean="0">
                <a:solidFill>
                  <a:srgbClr val="4375B2"/>
                </a:solidFill>
                <a:latin typeface="Arial" pitchFamily="34" charset="0"/>
                <a:cs typeface="Arial" pitchFamily="34" charset="0"/>
              </a:rPr>
              <a:t> Creation, Coding and Transmission over Future Media Networks</a:t>
            </a:r>
            <a:endParaRPr lang="en-GB" sz="1500" spc="0" baseline="0" noProof="0" dirty="0">
              <a:solidFill>
                <a:srgbClr val="4375B2"/>
              </a:solidFill>
              <a:latin typeface="Arial" pitchFamily="34" charset="0"/>
              <a:cs typeface="Arial" pitchFamily="34" charset="0"/>
            </a:endParaRPr>
          </a:p>
        </p:txBody>
      </p:sp>
    </p:spTree>
    <p:extLst>
      <p:ext uri="{BB962C8B-B14F-4D97-AF65-F5344CB8AC3E}">
        <p14:creationId xmlns:p14="http://schemas.microsoft.com/office/powerpoint/2010/main" val="128286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600"/>
            <a:ext cx="8229600" cy="1144800"/>
          </a:xfrm>
          <a:prstGeom prst="rect">
            <a:avLst/>
          </a:prstGeom>
        </p:spPr>
        <p:txBody>
          <a:bodyPr/>
          <a:lstStyle>
            <a:lvl1pPr>
              <a:defRPr>
                <a:solidFill>
                  <a:srgbClr val="07377F"/>
                </a:solidFill>
              </a:defRPr>
            </a:lvl1pPr>
          </a:lstStyle>
          <a:p>
            <a:r>
              <a:rPr lang="pt-PT" dirty="0" smtClean="0"/>
              <a:t>Clique para editar o estilo</a:t>
            </a:r>
            <a:endParaRPr lang="en-US" dirty="0"/>
          </a:p>
        </p:txBody>
      </p:sp>
      <p:sp>
        <p:nvSpPr>
          <p:cNvPr id="3" name="Marcador de Posição de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en-US" dirty="0"/>
          </a:p>
        </p:txBody>
      </p:sp>
      <p:sp>
        <p:nvSpPr>
          <p:cNvPr id="4" name="Marcador de Posição de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4"/>
          <p:cNvSpPr>
            <a:spLocks noGrp="1"/>
          </p:cNvSpPr>
          <p:nvPr>
            <p:ph type="dt" sz="half" idx="10"/>
          </p:nvPr>
        </p:nvSpPr>
        <p:spPr/>
        <p:txBody>
          <a:bodyPr/>
          <a:lstStyle/>
          <a:p>
            <a:fld id="{778DE3FA-A257-4F00-8129-417B02CFF156}" type="datetime1">
              <a:rPr lang="en-US" smtClean="0"/>
              <a:pPr/>
              <a:t>22/3/16</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D11D4A13-4776-4E24-AFD8-F116E0AAB2F0}" type="slidenum">
              <a:rPr lang="en-US" smtClean="0"/>
              <a:pPr/>
              <a:t>‹#›</a:t>
            </a:fld>
            <a:endParaRPr lang="en-US"/>
          </a:p>
        </p:txBody>
      </p:sp>
    </p:spTree>
    <p:extLst>
      <p:ext uri="{BB962C8B-B14F-4D97-AF65-F5344CB8AC3E}">
        <p14:creationId xmlns:p14="http://schemas.microsoft.com/office/powerpoint/2010/main" val="24081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ção">
    <p:spTree>
      <p:nvGrpSpPr>
        <p:cNvPr id="1" name=""/>
        <p:cNvGrpSpPr/>
        <p:nvPr/>
      </p:nvGrpSpPr>
      <p:grpSpPr>
        <a:xfrm>
          <a:off x="0" y="0"/>
          <a:ext cx="0" cy="0"/>
          <a:chOff x="0" y="0"/>
          <a:chExt cx="0" cy="0"/>
        </a:xfrm>
      </p:grpSpPr>
      <p:sp>
        <p:nvSpPr>
          <p:cNvPr id="3" name="Marcador de Posição do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o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Marcador de Posição da Data 6"/>
          <p:cNvSpPr>
            <a:spLocks noGrp="1"/>
          </p:cNvSpPr>
          <p:nvPr>
            <p:ph type="dt" sz="half" idx="10"/>
          </p:nvPr>
        </p:nvSpPr>
        <p:spPr/>
        <p:txBody>
          <a:bodyPr/>
          <a:lstStyle/>
          <a:p>
            <a:fld id="{9D55E59C-3FF4-4C0D-ACA2-292A9825A752}" type="datetime1">
              <a:rPr lang="en-US" smtClean="0"/>
              <a:pPr/>
              <a:t>22/3/16</a:t>
            </a:fld>
            <a:endParaRPr lang="en-US"/>
          </a:p>
        </p:txBody>
      </p:sp>
      <p:sp>
        <p:nvSpPr>
          <p:cNvPr id="8" name="Marcador de Posição do Rodapé 7"/>
          <p:cNvSpPr>
            <a:spLocks noGrp="1"/>
          </p:cNvSpPr>
          <p:nvPr>
            <p:ph type="ftr" sz="quarter" idx="11"/>
          </p:nvPr>
        </p:nvSpPr>
        <p:spPr/>
        <p:txBody>
          <a:bodyPr/>
          <a:lstStyle/>
          <a:p>
            <a:endParaRPr lang="en-US"/>
          </a:p>
        </p:txBody>
      </p:sp>
      <p:sp>
        <p:nvSpPr>
          <p:cNvPr id="9" name="Marcador de Posição do Número do Diapositivo 8"/>
          <p:cNvSpPr>
            <a:spLocks noGrp="1"/>
          </p:cNvSpPr>
          <p:nvPr>
            <p:ph type="sldNum" sz="quarter" idx="12"/>
          </p:nvPr>
        </p:nvSpPr>
        <p:spPr/>
        <p:txBody>
          <a:bodyPr/>
          <a:lstStyle/>
          <a:p>
            <a:fld id="{D11D4A13-4776-4E24-AFD8-F116E0AAB2F0}" type="slidenum">
              <a:rPr lang="en-US" smtClean="0"/>
              <a:pPr/>
              <a:t>‹#›</a:t>
            </a:fld>
            <a:endParaRPr lang="en-US"/>
          </a:p>
        </p:txBody>
      </p:sp>
      <p:sp>
        <p:nvSpPr>
          <p:cNvPr id="10" name="Título 1"/>
          <p:cNvSpPr>
            <a:spLocks noGrp="1"/>
          </p:cNvSpPr>
          <p:nvPr>
            <p:ph type="title"/>
          </p:nvPr>
        </p:nvSpPr>
        <p:spPr>
          <a:xfrm>
            <a:off x="457200" y="273600"/>
            <a:ext cx="8229600" cy="1144800"/>
          </a:xfrm>
          <a:prstGeom prst="rect">
            <a:avLst/>
          </a:prstGeom>
        </p:spPr>
        <p:txBody>
          <a:bodyPr/>
          <a:lstStyle>
            <a:lvl1pPr>
              <a:defRPr>
                <a:solidFill>
                  <a:srgbClr val="07377F"/>
                </a:solidFill>
              </a:defRPr>
            </a:lvl1pPr>
          </a:lstStyle>
          <a:p>
            <a:r>
              <a:rPr lang="pt-PT" dirty="0" smtClean="0"/>
              <a:t>Clique para editar o estilo</a:t>
            </a:r>
            <a:endParaRPr lang="en-US" dirty="0"/>
          </a:p>
        </p:txBody>
      </p:sp>
    </p:spTree>
    <p:extLst>
      <p:ext uri="{BB962C8B-B14F-4D97-AF65-F5344CB8AC3E}">
        <p14:creationId xmlns:p14="http://schemas.microsoft.com/office/powerpoint/2010/main" val="1491076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ó título">
    <p:spTree>
      <p:nvGrpSpPr>
        <p:cNvPr id="1" name=""/>
        <p:cNvGrpSpPr/>
        <p:nvPr/>
      </p:nvGrpSpPr>
      <p:grpSpPr>
        <a:xfrm>
          <a:off x="0" y="0"/>
          <a:ext cx="0" cy="0"/>
          <a:chOff x="0" y="0"/>
          <a:chExt cx="0" cy="0"/>
        </a:xfrm>
      </p:grpSpPr>
      <p:sp>
        <p:nvSpPr>
          <p:cNvPr id="3" name="Marcador de Posição da Data 2"/>
          <p:cNvSpPr>
            <a:spLocks noGrp="1"/>
          </p:cNvSpPr>
          <p:nvPr>
            <p:ph type="dt" sz="half" idx="10"/>
          </p:nvPr>
        </p:nvSpPr>
        <p:spPr/>
        <p:txBody>
          <a:bodyPr/>
          <a:lstStyle/>
          <a:p>
            <a:fld id="{E46F1BE4-EEEE-47AE-A1D8-8D062A2FA808}" type="datetime1">
              <a:rPr lang="en-US" smtClean="0"/>
              <a:pPr/>
              <a:t>22/3/16</a:t>
            </a:fld>
            <a:endParaRPr lang="en-US"/>
          </a:p>
        </p:txBody>
      </p:sp>
      <p:sp>
        <p:nvSpPr>
          <p:cNvPr id="4" name="Marcador de Posição do Rodapé 3"/>
          <p:cNvSpPr>
            <a:spLocks noGrp="1"/>
          </p:cNvSpPr>
          <p:nvPr>
            <p:ph type="ftr" sz="quarter" idx="11"/>
          </p:nvPr>
        </p:nvSpPr>
        <p:spPr/>
        <p:txBody>
          <a:bodyPr/>
          <a:lstStyle/>
          <a:p>
            <a:endParaRPr lang="en-US"/>
          </a:p>
        </p:txBody>
      </p:sp>
      <p:sp>
        <p:nvSpPr>
          <p:cNvPr id="5" name="Marcador de Posição do Número do Diapositivo 4"/>
          <p:cNvSpPr>
            <a:spLocks noGrp="1"/>
          </p:cNvSpPr>
          <p:nvPr>
            <p:ph type="sldNum" sz="quarter" idx="12"/>
          </p:nvPr>
        </p:nvSpPr>
        <p:spPr/>
        <p:txBody>
          <a:bodyPr/>
          <a:lstStyle/>
          <a:p>
            <a:fld id="{D11D4A13-4776-4E24-AFD8-F116E0AAB2F0}" type="slidenum">
              <a:rPr lang="en-US" smtClean="0"/>
              <a:pPr/>
              <a:t>‹#›</a:t>
            </a:fld>
            <a:endParaRPr lang="en-US"/>
          </a:p>
        </p:txBody>
      </p:sp>
      <p:sp>
        <p:nvSpPr>
          <p:cNvPr id="6" name="Título 1"/>
          <p:cNvSpPr>
            <a:spLocks noGrp="1"/>
          </p:cNvSpPr>
          <p:nvPr>
            <p:ph type="title"/>
          </p:nvPr>
        </p:nvSpPr>
        <p:spPr>
          <a:xfrm>
            <a:off x="457200" y="273600"/>
            <a:ext cx="8229600" cy="1144800"/>
          </a:xfrm>
          <a:prstGeom prst="rect">
            <a:avLst/>
          </a:prstGeom>
        </p:spPr>
        <p:txBody>
          <a:bodyPr/>
          <a:lstStyle>
            <a:lvl1pPr>
              <a:defRPr>
                <a:solidFill>
                  <a:srgbClr val="07377F"/>
                </a:solidFill>
              </a:defRPr>
            </a:lvl1pPr>
          </a:lstStyle>
          <a:p>
            <a:r>
              <a:rPr lang="pt-PT" dirty="0" smtClean="0"/>
              <a:t>Clique para editar o estilo</a:t>
            </a:r>
            <a:endParaRPr lang="en-US" dirty="0"/>
          </a:p>
        </p:txBody>
      </p:sp>
    </p:spTree>
    <p:extLst>
      <p:ext uri="{BB962C8B-B14F-4D97-AF65-F5344CB8AC3E}">
        <p14:creationId xmlns:p14="http://schemas.microsoft.com/office/powerpoint/2010/main" val="352540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924365E-702C-48A6-A462-E448C34ADFEA}" type="datetime1">
              <a:rPr lang="en-US" smtClean="0"/>
              <a:pPr/>
              <a:t>22/3/16</a:t>
            </a:fld>
            <a:endParaRPr lang="en-US"/>
          </a:p>
        </p:txBody>
      </p:sp>
      <p:sp>
        <p:nvSpPr>
          <p:cNvPr id="3" name="Marcador de Posição do Rodapé 2"/>
          <p:cNvSpPr>
            <a:spLocks noGrp="1"/>
          </p:cNvSpPr>
          <p:nvPr>
            <p:ph type="ftr" sz="quarter" idx="11"/>
          </p:nvPr>
        </p:nvSpPr>
        <p:spPr/>
        <p:txBody>
          <a:bodyPr/>
          <a:lstStyle/>
          <a:p>
            <a:endParaRPr lang="en-US"/>
          </a:p>
        </p:txBody>
      </p:sp>
      <p:sp>
        <p:nvSpPr>
          <p:cNvPr id="4" name="Marcador de Posição do Número do Diapositivo 3"/>
          <p:cNvSpPr>
            <a:spLocks noGrp="1"/>
          </p:cNvSpPr>
          <p:nvPr>
            <p:ph type="sldNum" sz="quarter" idx="12"/>
          </p:nvPr>
        </p:nvSpPr>
        <p:spPr/>
        <p:txBody>
          <a:bodyPr/>
          <a:lstStyle/>
          <a:p>
            <a:fld id="{D11D4A13-4776-4E24-AFD8-F116E0AAB2F0}" type="slidenum">
              <a:rPr lang="en-US" smtClean="0"/>
              <a:pPr/>
              <a:t>‹#›</a:t>
            </a:fld>
            <a:endParaRPr lang="en-US"/>
          </a:p>
        </p:txBody>
      </p:sp>
    </p:spTree>
    <p:extLst>
      <p:ext uri="{BB962C8B-B14F-4D97-AF65-F5344CB8AC3E}">
        <p14:creationId xmlns:p14="http://schemas.microsoft.com/office/powerpoint/2010/main" val="380006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solidFill>
                  <a:srgbClr val="07377F"/>
                </a:solidFill>
              </a:defRPr>
            </a:lvl1pPr>
          </a:lstStyle>
          <a:p>
            <a:r>
              <a:rPr lang="pt-PT" dirty="0" smtClean="0"/>
              <a:t>Clique para editar o estilo</a:t>
            </a:r>
            <a:endParaRPr lang="en-US" dirty="0"/>
          </a:p>
        </p:txBody>
      </p:sp>
      <p:sp>
        <p:nvSpPr>
          <p:cNvPr id="3" name="Marcador de Posição de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o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C0FE333-9633-4D47-B066-5EE03F89DF6A}" type="datetime1">
              <a:rPr lang="en-US" smtClean="0"/>
              <a:pPr/>
              <a:t>22/3/16</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D11D4A13-4776-4E24-AFD8-F116E0AAB2F0}" type="slidenum">
              <a:rPr lang="en-US" smtClean="0"/>
              <a:pPr/>
              <a:t>‹#›</a:t>
            </a:fld>
            <a:endParaRPr lang="en-US"/>
          </a:p>
        </p:txBody>
      </p:sp>
    </p:spTree>
    <p:extLst>
      <p:ext uri="{BB962C8B-B14F-4D97-AF65-F5344CB8AC3E}">
        <p14:creationId xmlns:p14="http://schemas.microsoft.com/office/powerpoint/2010/main" val="169674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PT" smtClean="0"/>
              <a:t>Clique para editar o estilo</a:t>
            </a:r>
            <a:endParaRPr lang="en-US"/>
          </a:p>
        </p:txBody>
      </p:sp>
      <p:sp>
        <p:nvSpPr>
          <p:cNvPr id="3" name="Marcador de Posição d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Posição do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8E9A6E5-7472-4695-B1DF-C3EAB1C54978}" type="datetime1">
              <a:rPr lang="en-US" smtClean="0"/>
              <a:pPr/>
              <a:t>22/3/16</a:t>
            </a:fld>
            <a:endParaRPr lang="en-US"/>
          </a:p>
        </p:txBody>
      </p:sp>
      <p:sp>
        <p:nvSpPr>
          <p:cNvPr id="6" name="Marcador de Posição do Rodapé 5"/>
          <p:cNvSpPr>
            <a:spLocks noGrp="1"/>
          </p:cNvSpPr>
          <p:nvPr>
            <p:ph type="ftr" sz="quarter" idx="11"/>
          </p:nvPr>
        </p:nvSpPr>
        <p:spPr/>
        <p:txBody>
          <a:bodyPr/>
          <a:lstStyle/>
          <a:p>
            <a:endParaRPr lang="en-US"/>
          </a:p>
        </p:txBody>
      </p:sp>
      <p:sp>
        <p:nvSpPr>
          <p:cNvPr id="7" name="Marcador de Posição do Número do Diapositivo 6"/>
          <p:cNvSpPr>
            <a:spLocks noGrp="1"/>
          </p:cNvSpPr>
          <p:nvPr>
            <p:ph type="sldNum" sz="quarter" idx="12"/>
          </p:nvPr>
        </p:nvSpPr>
        <p:spPr/>
        <p:txBody>
          <a:bodyPr/>
          <a:lstStyle/>
          <a:p>
            <a:fld id="{D11D4A13-4776-4E24-AFD8-F116E0AAB2F0}" type="slidenum">
              <a:rPr lang="en-US" smtClean="0"/>
              <a:pPr/>
              <a:t>‹#›</a:t>
            </a:fld>
            <a:endParaRPr lang="en-US"/>
          </a:p>
        </p:txBody>
      </p:sp>
    </p:spTree>
    <p:extLst>
      <p:ext uri="{BB962C8B-B14F-4D97-AF65-F5344CB8AC3E}">
        <p14:creationId xmlns:p14="http://schemas.microsoft.com/office/powerpoint/2010/main" val="28656003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microsoft.com/office/2007/relationships/hdphoto" Target="../media/hdphoto1.wdp"/><Relationship Id="rId1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000"/>
            <a:lum/>
          </a:blip>
          <a:srcRect/>
          <a:stretch>
            <a:fillRect l="14000" t="14000" r="14000" b="10000"/>
          </a:stretch>
        </a:blipFill>
        <a:effectLst/>
      </p:bgPr>
    </p:bg>
    <p:spTree>
      <p:nvGrpSpPr>
        <p:cNvPr id="1" name=""/>
        <p:cNvGrpSpPr/>
        <p:nvPr/>
      </p:nvGrpSpPr>
      <p:grpSpPr>
        <a:xfrm>
          <a:off x="0" y="0"/>
          <a:ext cx="0" cy="0"/>
          <a:chOff x="0" y="0"/>
          <a:chExt cx="0" cy="0"/>
        </a:xfrm>
      </p:grpSpPr>
      <p:sp>
        <p:nvSpPr>
          <p:cNvPr id="16" name="Rectângulo arredondado 15"/>
          <p:cNvSpPr/>
          <p:nvPr userDrawn="1"/>
        </p:nvSpPr>
        <p:spPr>
          <a:xfrm>
            <a:off x="179512" y="6237312"/>
            <a:ext cx="8735889" cy="504056"/>
          </a:xfrm>
          <a:prstGeom prst="roundRect">
            <a:avLst>
              <a:gd name="adj" fmla="val 12207"/>
            </a:avLst>
          </a:prstGeom>
          <a:solidFill>
            <a:srgbClr val="437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Marcador de Posição da Data 3"/>
          <p:cNvSpPr>
            <a:spLocks noGrp="1"/>
          </p:cNvSpPr>
          <p:nvPr>
            <p:ph type="dt" sz="half" idx="2"/>
          </p:nvPr>
        </p:nvSpPr>
        <p:spPr>
          <a:xfrm>
            <a:off x="1486916" y="6306777"/>
            <a:ext cx="1068859" cy="365125"/>
          </a:xfrm>
          <a:prstGeom prst="rect">
            <a:avLst/>
          </a:prstGeom>
        </p:spPr>
        <p:txBody>
          <a:bodyPr vert="horz" lIns="91440" tIns="45720" rIns="91440" bIns="45720" rtlCol="0" anchor="ctr"/>
          <a:lstStyle>
            <a:lvl1pPr algn="ctr">
              <a:defRPr sz="1200" b="1">
                <a:solidFill>
                  <a:schemeClr val="bg1"/>
                </a:solidFill>
              </a:defRPr>
            </a:lvl1pPr>
          </a:lstStyle>
          <a:p>
            <a:fld id="{C0886F98-AED0-4696-84AD-FA1484813497}" type="datetime1">
              <a:rPr lang="en-US" smtClean="0"/>
              <a:pPr/>
              <a:t>22/3/16</a:t>
            </a:fld>
            <a:endParaRPr lang="en-US" dirty="0"/>
          </a:p>
        </p:txBody>
      </p:sp>
      <p:sp>
        <p:nvSpPr>
          <p:cNvPr id="5" name="Marcador de Posição do Rodapé 4"/>
          <p:cNvSpPr>
            <a:spLocks noGrp="1"/>
          </p:cNvSpPr>
          <p:nvPr>
            <p:ph type="ftr" sz="quarter" idx="3"/>
          </p:nvPr>
        </p:nvSpPr>
        <p:spPr>
          <a:xfrm>
            <a:off x="2627784" y="6300824"/>
            <a:ext cx="5400600" cy="365125"/>
          </a:xfrm>
          <a:prstGeom prst="rect">
            <a:avLst/>
          </a:prstGeom>
        </p:spPr>
        <p:txBody>
          <a:bodyPr vert="horz" lIns="91440" tIns="45720" rIns="91440" bIns="45720" rtlCol="0" anchor="ctr"/>
          <a:lstStyle>
            <a:lvl1pPr algn="ctr">
              <a:defRPr sz="1200" b="1">
                <a:solidFill>
                  <a:schemeClr val="bg1"/>
                </a:solidFill>
              </a:defRPr>
            </a:lvl1pPr>
          </a:lstStyle>
          <a:p>
            <a:endParaRPr lang="en-US" dirty="0"/>
          </a:p>
        </p:txBody>
      </p:sp>
      <p:sp>
        <p:nvSpPr>
          <p:cNvPr id="6" name="Marcador de Posição do Número do Diapositivo 5"/>
          <p:cNvSpPr>
            <a:spLocks noGrp="1"/>
          </p:cNvSpPr>
          <p:nvPr>
            <p:ph type="sldNum" sz="quarter" idx="4"/>
          </p:nvPr>
        </p:nvSpPr>
        <p:spPr>
          <a:xfrm>
            <a:off x="8028384" y="6303044"/>
            <a:ext cx="432048" cy="365125"/>
          </a:xfrm>
          <a:prstGeom prst="rect">
            <a:avLst/>
          </a:prstGeom>
        </p:spPr>
        <p:txBody>
          <a:bodyPr vert="horz" lIns="91440" tIns="45720" rIns="91440" bIns="45720" rtlCol="0" anchor="ctr"/>
          <a:lstStyle>
            <a:lvl1pPr algn="r">
              <a:defRPr sz="1200" b="1">
                <a:solidFill>
                  <a:schemeClr val="bg1"/>
                </a:solidFill>
              </a:defRPr>
            </a:lvl1pPr>
          </a:lstStyle>
          <a:p>
            <a:fld id="{D11D4A13-4776-4E24-AFD8-F116E0AAB2F0}" type="slidenum">
              <a:rPr lang="en-US" smtClean="0"/>
              <a:pPr/>
              <a:t>‹#›</a:t>
            </a:fld>
            <a:endParaRPr lang="en-US" dirty="0"/>
          </a:p>
        </p:txBody>
      </p:sp>
      <p:pic>
        <p:nvPicPr>
          <p:cNvPr id="1026" name="Picture 2"/>
          <p:cNvPicPr>
            <a:picLocks noChangeAspect="1" noChangeArrowheads="1"/>
          </p:cNvPicPr>
          <p:nvPr userDrawn="1"/>
        </p:nvPicPr>
        <p:blipFill rotWithShape="1">
          <a:blip r:embed="rId14" cstate="print">
            <a:clrChange>
              <a:clrFrom>
                <a:srgbClr val="2A2A2A"/>
              </a:clrFrom>
              <a:clrTo>
                <a:srgbClr val="2A2A2A">
                  <a:alpha val="0"/>
                </a:srgbClr>
              </a:clrTo>
            </a:clrChange>
            <a:duotone>
              <a:schemeClr val="accent1">
                <a:shade val="45000"/>
                <a:satMod val="135000"/>
              </a:schemeClr>
              <a:prstClr val="white"/>
            </a:duotone>
            <a:extLst>
              <a:ext uri="{BEBA8EAE-BF5A-486C-A8C5-ECC9F3942E4B}">
                <a14:imgProps xmlns:a14="http://schemas.microsoft.com/office/drawing/2010/main">
                  <a14:imgLayer r:embed="rId15">
                    <a14:imgEffect>
                      <a14:brightnessContrast contrast="72000"/>
                    </a14:imgEffect>
                  </a14:imgLayer>
                </a14:imgProps>
              </a:ext>
              <a:ext uri="{28A0092B-C50C-407E-A947-70E740481C1C}">
                <a14:useLocalDpi xmlns:a14="http://schemas.microsoft.com/office/drawing/2010/main" val="0"/>
              </a:ext>
            </a:extLst>
          </a:blip>
          <a:srcRect r="20909"/>
          <a:stretch/>
        </p:blipFill>
        <p:spPr bwMode="auto">
          <a:xfrm>
            <a:off x="263561" y="6264744"/>
            <a:ext cx="1135905" cy="44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marsjo\Documents\MIUN\Projects\2012_3DConTourNet\3D-ConTourNet.jpg"/>
          <p:cNvPicPr>
            <a:picLocks noChangeAspect="1" noChangeArrowheads="1"/>
          </p:cNvPicPr>
          <p:nvPr userDrawn="1"/>
        </p:nvPicPr>
        <p:blipFill>
          <a:blip r:embed="rId16" cstate="print"/>
          <a:srcRect/>
          <a:stretch>
            <a:fillRect/>
          </a:stretch>
        </p:blipFill>
        <p:spPr bwMode="auto">
          <a:xfrm>
            <a:off x="8460432" y="6323034"/>
            <a:ext cx="431379" cy="401070"/>
          </a:xfrm>
          <a:prstGeom prst="rect">
            <a:avLst/>
          </a:prstGeom>
          <a:noFill/>
        </p:spPr>
      </p:pic>
    </p:spTree>
    <p:extLst>
      <p:ext uri="{BB962C8B-B14F-4D97-AF65-F5344CB8AC3E}">
        <p14:creationId xmlns:p14="http://schemas.microsoft.com/office/powerpoint/2010/main" val="3022814682"/>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ost.eu/participate" TargetMode="External"/><Relationship Id="rId3" Type="http://schemas.openxmlformats.org/officeDocument/2006/relationships/hyperlink" Target="http://w3.cost.eu/fileadmin/domain_files/ICT/Action_IC1105/mou/IC1105-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844824"/>
            <a:ext cx="7772400" cy="1872208"/>
          </a:xfrm>
        </p:spPr>
        <p:txBody>
          <a:bodyPr>
            <a:normAutofit fontScale="90000"/>
          </a:bodyPr>
          <a:lstStyle/>
          <a:p>
            <a:r>
              <a:rPr lang="en-US" dirty="0" smtClean="0"/>
              <a:t>Final Meeting</a:t>
            </a:r>
            <a:br>
              <a:rPr lang="en-US" dirty="0" smtClean="0"/>
            </a:br>
            <a:r>
              <a:rPr lang="en-US" sz="3600" dirty="0" smtClean="0"/>
              <a:t>WP, TF,</a:t>
            </a:r>
            <a:br>
              <a:rPr lang="en-US" sz="3600" dirty="0" smtClean="0"/>
            </a:br>
            <a:r>
              <a:rPr lang="en-US" sz="3600" dirty="0" err="1" smtClean="0"/>
              <a:t>iscussion</a:t>
            </a:r>
            <a:r>
              <a:rPr lang="en-US" sz="3600" dirty="0" smtClean="0"/>
              <a:t>, summary, conclusions</a:t>
            </a:r>
            <a:endParaRPr lang="en-US" sz="3600" dirty="0"/>
          </a:p>
        </p:txBody>
      </p:sp>
      <p:sp>
        <p:nvSpPr>
          <p:cNvPr id="3" name="Subtítulo 2"/>
          <p:cNvSpPr>
            <a:spLocks noGrp="1"/>
          </p:cNvSpPr>
          <p:nvPr>
            <p:ph type="subTitle" idx="1"/>
          </p:nvPr>
        </p:nvSpPr>
        <p:spPr/>
        <p:txBody>
          <a:bodyPr>
            <a:normAutofit/>
          </a:bodyPr>
          <a:lstStyle/>
          <a:p>
            <a:r>
              <a:rPr lang="en-US" sz="2400" dirty="0" smtClean="0"/>
              <a:t>Mid Sweden University</a:t>
            </a:r>
          </a:p>
          <a:p>
            <a:r>
              <a:rPr lang="en-US" sz="2400" dirty="0" smtClean="0"/>
              <a:t>Sundsvall, March 22, 2016</a:t>
            </a:r>
            <a:endParaRPr lang="en-US" sz="2400" dirty="0"/>
          </a:p>
        </p:txBody>
      </p:sp>
      <p:sp>
        <p:nvSpPr>
          <p:cNvPr id="5" name="Marcador de Posição do Número do Diapositivo 4"/>
          <p:cNvSpPr>
            <a:spLocks noGrp="1"/>
          </p:cNvSpPr>
          <p:nvPr>
            <p:ph type="sldNum" sz="quarter" idx="12"/>
          </p:nvPr>
        </p:nvSpPr>
        <p:spPr/>
        <p:txBody>
          <a:bodyPr/>
          <a:lstStyle/>
          <a:p>
            <a:fld id="{D11D4A13-4776-4E24-AFD8-F116E0AAB2F0}" type="slidenum">
              <a:rPr lang="en-US" smtClean="0"/>
              <a:pPr/>
              <a:t>1</a:t>
            </a:fld>
            <a:endParaRPr lang="en-US"/>
          </a:p>
        </p:txBody>
      </p:sp>
    </p:spTree>
    <p:extLst>
      <p:ext uri="{BB962C8B-B14F-4D97-AF65-F5344CB8AC3E}">
        <p14:creationId xmlns:p14="http://schemas.microsoft.com/office/powerpoint/2010/main" val="11553615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11D4A13-4776-4E24-AFD8-F116E0AAB2F0}" type="slidenum">
              <a:rPr lang="en-US" smtClean="0"/>
              <a:pPr/>
              <a:t>2</a:t>
            </a:fld>
            <a:endParaRPr lang="en-US"/>
          </a:p>
        </p:txBody>
      </p:sp>
      <p:sp>
        <p:nvSpPr>
          <p:cNvPr id="4" name="Title 3"/>
          <p:cNvSpPr>
            <a:spLocks noGrp="1"/>
          </p:cNvSpPr>
          <p:nvPr>
            <p:ph type="title"/>
          </p:nvPr>
        </p:nvSpPr>
        <p:spPr>
          <a:xfrm>
            <a:off x="457200" y="273600"/>
            <a:ext cx="8229600" cy="635120"/>
          </a:xfrm>
        </p:spPr>
        <p:txBody>
          <a:bodyPr/>
          <a:lstStyle/>
          <a:p>
            <a:r>
              <a:rPr lang="sv-SE" sz="2400" dirty="0" smtClean="0"/>
              <a:t>Inputs for the Final </a:t>
            </a:r>
            <a:r>
              <a:rPr lang="sv-SE" sz="2400" dirty="0" err="1" smtClean="0"/>
              <a:t>Report</a:t>
            </a:r>
            <a:endParaRPr lang="sv-SE" sz="2400" dirty="0"/>
          </a:p>
        </p:txBody>
      </p:sp>
      <p:sp>
        <p:nvSpPr>
          <p:cNvPr id="6" name="Subtitle 2"/>
          <p:cNvSpPr txBox="1">
            <a:spLocks/>
          </p:cNvSpPr>
          <p:nvPr/>
        </p:nvSpPr>
        <p:spPr>
          <a:xfrm>
            <a:off x="251520" y="764705"/>
            <a:ext cx="8705273" cy="504055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dirty="0" smtClean="0">
                <a:solidFill>
                  <a:srgbClr val="000000"/>
                </a:solidFill>
              </a:rPr>
              <a:t>______________________________________________________</a:t>
            </a:r>
          </a:p>
          <a:p>
            <a:pPr marL="0" indent="0">
              <a:buNone/>
            </a:pPr>
            <a:r>
              <a:rPr lang="en-GB" sz="2000" b="1" dirty="0" smtClean="0">
                <a:solidFill>
                  <a:srgbClr val="000000"/>
                </a:solidFill>
              </a:rPr>
              <a:t>Report Template</a:t>
            </a:r>
            <a:r>
              <a:rPr lang="en-GB" sz="2000" b="1" dirty="0">
                <a:solidFill>
                  <a:srgbClr val="000000"/>
                </a:solidFill>
              </a:rPr>
              <a:t>:  </a:t>
            </a:r>
            <a:r>
              <a:rPr lang="en-GB" sz="1800" b="1" dirty="0">
                <a:solidFill>
                  <a:srgbClr val="000000"/>
                </a:solidFill>
              </a:rPr>
              <a:t>below-right </a:t>
            </a:r>
          </a:p>
          <a:p>
            <a:pPr marL="0" indent="0">
              <a:buNone/>
            </a:pPr>
            <a:r>
              <a:rPr lang="en-GB" sz="1800" b="1" dirty="0" smtClean="0">
                <a:solidFill>
                  <a:srgbClr val="000000"/>
                </a:solidFill>
                <a:hlinkClick r:id="rId2"/>
              </a:rPr>
              <a:t>http://www.cost.eu/participate</a:t>
            </a:r>
            <a:endParaRPr lang="en-GB" sz="1800" b="1" dirty="0" smtClean="0">
              <a:solidFill>
                <a:srgbClr val="000000"/>
              </a:solidFill>
            </a:endParaRPr>
          </a:p>
          <a:p>
            <a:pPr marL="0" indent="0">
              <a:buNone/>
            </a:pPr>
            <a:endParaRPr lang="en-GB" sz="1800" b="1" dirty="0" smtClean="0">
              <a:solidFill>
                <a:srgbClr val="000000"/>
              </a:solidFill>
            </a:endParaRPr>
          </a:p>
          <a:p>
            <a:pPr marL="0" indent="0">
              <a:buNone/>
            </a:pPr>
            <a:r>
              <a:rPr lang="en-GB" sz="2000" b="1" dirty="0" err="1" smtClean="0">
                <a:solidFill>
                  <a:srgbClr val="000000"/>
                </a:solidFill>
              </a:rPr>
              <a:t>MoU</a:t>
            </a:r>
            <a:endParaRPr lang="en-GB" sz="2000" b="1" dirty="0" smtClean="0">
              <a:solidFill>
                <a:srgbClr val="000000"/>
              </a:solidFill>
            </a:endParaRPr>
          </a:p>
          <a:p>
            <a:pPr marL="0" indent="0">
              <a:buNone/>
            </a:pPr>
            <a:r>
              <a:rPr lang="en-US" sz="1800" b="1" dirty="0">
                <a:solidFill>
                  <a:srgbClr val="000000"/>
                </a:solidFill>
                <a:hlinkClick r:id="rId3"/>
              </a:rPr>
              <a:t>http://w3.cost.eu/fileadmin/domain_files/ICT/Action_IC1105/mou/IC1105-</a:t>
            </a:r>
            <a:r>
              <a:rPr lang="en-US" sz="1800" b="1" dirty="0" smtClean="0">
                <a:solidFill>
                  <a:srgbClr val="000000"/>
                </a:solidFill>
                <a:hlinkClick r:id="rId3"/>
              </a:rPr>
              <a:t>e.pdf</a:t>
            </a:r>
            <a:endParaRPr lang="en-GB" sz="1800" b="1" dirty="0">
              <a:solidFill>
                <a:srgbClr val="000000"/>
              </a:solidFill>
            </a:endParaRPr>
          </a:p>
          <a:p>
            <a:pPr marL="0" indent="0">
              <a:buNone/>
            </a:pPr>
            <a:r>
              <a:rPr lang="en-GB" sz="1800" b="1" dirty="0" smtClean="0">
                <a:solidFill>
                  <a:srgbClr val="000000"/>
                </a:solidFill>
              </a:rPr>
              <a:t>_______________________________________________________</a:t>
            </a:r>
          </a:p>
          <a:p>
            <a:pPr marL="0" indent="0" algn="ctr">
              <a:buNone/>
            </a:pPr>
            <a:r>
              <a:rPr lang="en-GB" sz="2000" b="1" dirty="0" smtClean="0">
                <a:solidFill>
                  <a:srgbClr val="000090"/>
                </a:solidFill>
              </a:rPr>
              <a:t>Section I.B</a:t>
            </a:r>
          </a:p>
          <a:p>
            <a:pPr marL="0" indent="0">
              <a:buNone/>
            </a:pPr>
            <a:r>
              <a:rPr lang="en-GB" sz="1800" b="1" dirty="0" err="1" smtClean="0">
                <a:solidFill>
                  <a:srgbClr val="000000"/>
                </a:solidFill>
              </a:rPr>
              <a:t>MoU</a:t>
            </a:r>
            <a:r>
              <a:rPr lang="en-GB" sz="1800" b="1" dirty="0" smtClean="0">
                <a:solidFill>
                  <a:srgbClr val="000000"/>
                </a:solidFill>
              </a:rPr>
              <a:t> objective: </a:t>
            </a:r>
            <a:r>
              <a:rPr lang="en-GB" sz="1800" dirty="0" smtClean="0">
                <a:solidFill>
                  <a:srgbClr val="000000"/>
                </a:solidFill>
              </a:rPr>
              <a:t>(Copy from </a:t>
            </a:r>
            <a:r>
              <a:rPr lang="en-GB" sz="1800" dirty="0" err="1" smtClean="0">
                <a:solidFill>
                  <a:srgbClr val="000000"/>
                </a:solidFill>
              </a:rPr>
              <a:t>eCOST</a:t>
            </a:r>
            <a:r>
              <a:rPr lang="en-GB" sz="1800" dirty="0" smtClean="0">
                <a:solidFill>
                  <a:srgbClr val="000000"/>
                </a:solidFill>
              </a:rPr>
              <a:t> or </a:t>
            </a:r>
            <a:r>
              <a:rPr lang="en-GB" sz="1800" dirty="0" err="1" smtClean="0">
                <a:solidFill>
                  <a:srgbClr val="000000"/>
                </a:solidFill>
              </a:rPr>
              <a:t>MoU</a:t>
            </a:r>
            <a:r>
              <a:rPr lang="en-US" sz="1800" dirty="0" smtClean="0">
                <a:solidFill>
                  <a:srgbClr val="000000"/>
                </a:solidFill>
              </a:rPr>
              <a:t>:</a:t>
            </a:r>
            <a:r>
              <a:rPr lang="en-GB" sz="1800" b="1" dirty="0" smtClean="0">
                <a:solidFill>
                  <a:srgbClr val="000000"/>
                </a:solidFill>
              </a:rPr>
              <a:t> </a:t>
            </a:r>
          </a:p>
          <a:p>
            <a:pPr marL="0" indent="0">
              <a:buNone/>
            </a:pPr>
            <a:r>
              <a:rPr lang="en-GB" sz="1800" dirty="0" smtClean="0">
                <a:solidFill>
                  <a:srgbClr val="000000"/>
                </a:solidFill>
              </a:rPr>
              <a:t>Evidence of (partial) achievement</a:t>
            </a:r>
          </a:p>
          <a:p>
            <a:pPr marL="0" indent="0">
              <a:buNone/>
            </a:pPr>
            <a:endParaRPr lang="en-GB" sz="1800" dirty="0" smtClean="0">
              <a:solidFill>
                <a:srgbClr val="000000"/>
              </a:solidFill>
            </a:endParaRPr>
          </a:p>
          <a:p>
            <a:pPr marL="0" indent="0">
              <a:buNone/>
            </a:pPr>
            <a:r>
              <a:rPr lang="en-GB" sz="1800" dirty="0"/>
              <a:t>For each objective insert evidence of (partial) achievement including hyperlink to enable assessment (by the Action Rapporteur) of the achievement and access by end users</a:t>
            </a:r>
            <a:r>
              <a:rPr lang="en-US" sz="1800" dirty="0"/>
              <a:t> </a:t>
            </a:r>
            <a:endParaRPr lang="en-GB" sz="1800" dirty="0" smtClean="0">
              <a:solidFill>
                <a:srgbClr val="000000"/>
              </a:solidFill>
            </a:endParaRPr>
          </a:p>
          <a:p>
            <a:pPr marL="0" indent="0">
              <a:buNone/>
            </a:pPr>
            <a:endParaRPr lang="en-GB" sz="1800" dirty="0" smtClean="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D4A13-4776-4E24-AFD8-F116E0AAB2F0}" type="slidenum">
              <a:rPr lang="en-US" smtClean="0"/>
              <a:pPr/>
              <a:t>3</a:t>
            </a:fld>
            <a:endParaRPr lang="en-US"/>
          </a:p>
        </p:txBody>
      </p:sp>
      <p:sp>
        <p:nvSpPr>
          <p:cNvPr id="5" name="Rectangle 4"/>
          <p:cNvSpPr/>
          <p:nvPr/>
        </p:nvSpPr>
        <p:spPr>
          <a:xfrm>
            <a:off x="323528" y="1340768"/>
            <a:ext cx="8424936" cy="4001096"/>
          </a:xfrm>
          <a:prstGeom prst="rect">
            <a:avLst/>
          </a:prstGeom>
        </p:spPr>
        <p:txBody>
          <a:bodyPr wrap="square">
            <a:spAutoFit/>
          </a:bodyPr>
          <a:lstStyle/>
          <a:p>
            <a:pPr algn="just"/>
            <a:endParaRPr lang="en-GB" b="1" dirty="0">
              <a:solidFill>
                <a:srgbClr val="000000"/>
              </a:solidFill>
            </a:endParaRPr>
          </a:p>
          <a:p>
            <a:pPr algn="ctr"/>
            <a:r>
              <a:rPr lang="en-GB" sz="2000" b="1" dirty="0">
                <a:solidFill>
                  <a:srgbClr val="000090"/>
                </a:solidFill>
              </a:rPr>
              <a:t>Section I.C</a:t>
            </a:r>
          </a:p>
          <a:p>
            <a:r>
              <a:rPr lang="en-GB" b="1" dirty="0">
                <a:solidFill>
                  <a:srgbClr val="000000"/>
                </a:solidFill>
              </a:rPr>
              <a:t>Networking</a:t>
            </a:r>
            <a:r>
              <a:rPr lang="en-GB" dirty="0">
                <a:solidFill>
                  <a:srgbClr val="000000"/>
                </a:solidFill>
              </a:rPr>
              <a:t>:</a:t>
            </a:r>
          </a:p>
          <a:p>
            <a:r>
              <a:rPr lang="en-GB" dirty="0">
                <a:solidFill>
                  <a:srgbClr val="000000"/>
                </a:solidFill>
              </a:rPr>
              <a:t>Added value of the Networking</a:t>
            </a:r>
            <a:r>
              <a:rPr lang="en-US" dirty="0">
                <a:solidFill>
                  <a:srgbClr val="000000"/>
                </a:solidFill>
              </a:rPr>
              <a:t> </a:t>
            </a:r>
          </a:p>
          <a:p>
            <a:r>
              <a:rPr lang="en-GB" dirty="0">
                <a:solidFill>
                  <a:srgbClr val="000000"/>
                </a:solidFill>
              </a:rPr>
              <a:t>Please describe here the added value of the networking, highlighting in particular anything that would not have happened without the Action networking</a:t>
            </a:r>
            <a:r>
              <a:rPr lang="en-GB" dirty="0" smtClean="0">
                <a:solidFill>
                  <a:srgbClr val="000000"/>
                </a:solidFill>
              </a:rPr>
              <a:t>.</a:t>
            </a:r>
          </a:p>
          <a:p>
            <a:endParaRPr lang="en-GB" b="1" dirty="0" smtClean="0">
              <a:solidFill>
                <a:srgbClr val="000000"/>
              </a:solidFill>
            </a:endParaRPr>
          </a:p>
          <a:p>
            <a:endParaRPr lang="en-GB" b="1" dirty="0" smtClean="0">
              <a:solidFill>
                <a:srgbClr val="000000"/>
              </a:solidFill>
            </a:endParaRPr>
          </a:p>
          <a:p>
            <a:pPr algn="just"/>
            <a:r>
              <a:rPr lang="en-GB" b="1" dirty="0" smtClean="0">
                <a:solidFill>
                  <a:srgbClr val="000000"/>
                </a:solidFill>
              </a:rPr>
              <a:t>Extent </a:t>
            </a:r>
            <a:r>
              <a:rPr lang="en-GB" b="1" dirty="0">
                <a:solidFill>
                  <a:srgbClr val="000000"/>
                </a:solidFill>
              </a:rPr>
              <a:t>of the networking</a:t>
            </a:r>
            <a:endParaRPr lang="en-US" dirty="0">
              <a:solidFill>
                <a:srgbClr val="000000"/>
              </a:solidFill>
            </a:endParaRPr>
          </a:p>
          <a:p>
            <a:pPr algn="just"/>
            <a:r>
              <a:rPr lang="en-GB" dirty="0">
                <a:solidFill>
                  <a:srgbClr val="000000"/>
                </a:solidFill>
              </a:rPr>
              <a:t>Describe the extent of the networking among the participants in the Action. Were all participants integrated into the networking equally? Were those targeted by COST policies on Inclusiveness Target Countries (ITCs), Early Career Investigators (ECIs)/ Young Researchers, and gender balance fully integrated into the Action networking?</a:t>
            </a:r>
            <a:endParaRPr lang="en-US" dirty="0">
              <a:solidFill>
                <a:srgbClr val="000000"/>
              </a:solidFill>
            </a:endParaRPr>
          </a:p>
          <a:p>
            <a:pPr algn="just"/>
            <a:endParaRPr lang="en-GB" dirty="0">
              <a:solidFill>
                <a:srgbClr val="000000"/>
              </a:solidFill>
            </a:endParaRPr>
          </a:p>
        </p:txBody>
      </p:sp>
    </p:spTree>
    <p:extLst>
      <p:ext uri="{BB962C8B-B14F-4D97-AF65-F5344CB8AC3E}">
        <p14:creationId xmlns:p14="http://schemas.microsoft.com/office/powerpoint/2010/main" val="206902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D4A13-4776-4E24-AFD8-F116E0AAB2F0}" type="slidenum">
              <a:rPr lang="en-US" smtClean="0"/>
              <a:pPr/>
              <a:t>4</a:t>
            </a:fld>
            <a:endParaRPr lang="en-US"/>
          </a:p>
        </p:txBody>
      </p:sp>
      <p:sp>
        <p:nvSpPr>
          <p:cNvPr id="5" name="Rectangle 4"/>
          <p:cNvSpPr/>
          <p:nvPr/>
        </p:nvSpPr>
        <p:spPr>
          <a:xfrm>
            <a:off x="323528" y="1196752"/>
            <a:ext cx="8712968" cy="4862871"/>
          </a:xfrm>
          <a:prstGeom prst="rect">
            <a:avLst/>
          </a:prstGeom>
        </p:spPr>
        <p:txBody>
          <a:bodyPr wrap="square">
            <a:spAutoFit/>
          </a:bodyPr>
          <a:lstStyle/>
          <a:p>
            <a:endParaRPr lang="en-GB" dirty="0">
              <a:solidFill>
                <a:srgbClr val="000000"/>
              </a:solidFill>
            </a:endParaRPr>
          </a:p>
          <a:p>
            <a:pPr algn="ctr"/>
            <a:r>
              <a:rPr lang="en-GB" sz="2000" b="1" dirty="0" smtClean="0">
                <a:solidFill>
                  <a:srgbClr val="000090"/>
                </a:solidFill>
              </a:rPr>
              <a:t>Section I.D</a:t>
            </a:r>
            <a:r>
              <a:rPr lang="en-GB" b="1" dirty="0" smtClean="0">
                <a:solidFill>
                  <a:srgbClr val="000000"/>
                </a:solidFill>
              </a:rPr>
              <a:t> </a:t>
            </a:r>
          </a:p>
          <a:p>
            <a:r>
              <a:rPr lang="en-GB" b="1" dirty="0" smtClean="0">
                <a:solidFill>
                  <a:srgbClr val="000000"/>
                </a:solidFill>
              </a:rPr>
              <a:t>Impacts</a:t>
            </a:r>
            <a:endParaRPr lang="en-US" b="1" dirty="0">
              <a:solidFill>
                <a:srgbClr val="000000"/>
              </a:solidFill>
            </a:endParaRPr>
          </a:p>
          <a:p>
            <a:r>
              <a:rPr lang="en-GB" dirty="0">
                <a:solidFill>
                  <a:srgbClr val="000000"/>
                </a:solidFill>
              </a:rPr>
              <a:t>The impacts that have resulted, or might result from the Action are described in the following table.</a:t>
            </a:r>
          </a:p>
          <a:p>
            <a:r>
              <a:rPr lang="en-GB" u="sng" dirty="0">
                <a:solidFill>
                  <a:srgbClr val="000000"/>
                </a:solidFill>
              </a:rPr>
              <a:t>Description of the </a:t>
            </a:r>
            <a:r>
              <a:rPr lang="en-GB" u="sng" dirty="0" smtClean="0">
                <a:solidFill>
                  <a:srgbClr val="000000"/>
                </a:solidFill>
              </a:rPr>
              <a:t>impact,</a:t>
            </a:r>
            <a:r>
              <a:rPr lang="en-GB" dirty="0" smtClean="0">
                <a:solidFill>
                  <a:srgbClr val="000000"/>
                </a:solidFill>
              </a:rPr>
              <a:t>        </a:t>
            </a:r>
            <a:r>
              <a:rPr lang="en-GB" u="sng" dirty="0" smtClean="0">
                <a:solidFill>
                  <a:srgbClr val="000000"/>
                </a:solidFill>
              </a:rPr>
              <a:t>Type </a:t>
            </a:r>
            <a:r>
              <a:rPr lang="en-GB" u="sng" dirty="0">
                <a:solidFill>
                  <a:srgbClr val="000000"/>
                </a:solidFill>
              </a:rPr>
              <a:t>of impact (Scientific</a:t>
            </a:r>
            <a:r>
              <a:rPr lang="en-GB" u="sng" dirty="0" smtClean="0">
                <a:solidFill>
                  <a:srgbClr val="000000"/>
                </a:solidFill>
              </a:rPr>
              <a:t>/Technological</a:t>
            </a:r>
            <a:r>
              <a:rPr lang="en-GB" u="sng" dirty="0">
                <a:solidFill>
                  <a:srgbClr val="000000"/>
                </a:solidFill>
              </a:rPr>
              <a:t>, Economic, </a:t>
            </a:r>
            <a:r>
              <a:rPr lang="en-GB" u="sng" dirty="0" smtClean="0">
                <a:solidFill>
                  <a:srgbClr val="000000"/>
                </a:solidFill>
              </a:rPr>
              <a:t>Societal),</a:t>
            </a:r>
          </a:p>
          <a:p>
            <a:r>
              <a:rPr lang="en-GB" u="sng" dirty="0" smtClean="0">
                <a:solidFill>
                  <a:srgbClr val="000000"/>
                </a:solidFill>
              </a:rPr>
              <a:t>Timing </a:t>
            </a:r>
            <a:r>
              <a:rPr lang="en-GB" u="sng" dirty="0">
                <a:solidFill>
                  <a:srgbClr val="000000"/>
                </a:solidFill>
              </a:rPr>
              <a:t>of impact (achieved/foreseen X years)</a:t>
            </a:r>
            <a:endParaRPr lang="en-US" u="sng" dirty="0">
              <a:solidFill>
                <a:srgbClr val="000000"/>
              </a:solidFill>
            </a:endParaRPr>
          </a:p>
          <a:p>
            <a:endParaRPr lang="en-GB" dirty="0" smtClean="0">
              <a:solidFill>
                <a:srgbClr val="000000"/>
              </a:solidFill>
            </a:endParaRPr>
          </a:p>
          <a:p>
            <a:endParaRPr lang="en-GB" dirty="0" smtClean="0">
              <a:solidFill>
                <a:srgbClr val="000000"/>
              </a:solidFill>
            </a:endParaRPr>
          </a:p>
          <a:p>
            <a:endParaRPr lang="en-GB" dirty="0">
              <a:solidFill>
                <a:srgbClr val="000000"/>
              </a:solidFill>
            </a:endParaRPr>
          </a:p>
          <a:p>
            <a:endParaRPr lang="en-GB" dirty="0">
              <a:solidFill>
                <a:srgbClr val="000000"/>
              </a:solidFill>
            </a:endParaRPr>
          </a:p>
          <a:p>
            <a:pPr algn="ctr"/>
            <a:r>
              <a:rPr lang="en-GB" sz="2000" b="1" dirty="0" smtClean="0">
                <a:solidFill>
                  <a:srgbClr val="000090"/>
                </a:solidFill>
              </a:rPr>
              <a:t>Section I.E</a:t>
            </a:r>
          </a:p>
          <a:p>
            <a:r>
              <a:rPr lang="en-GB" b="1" dirty="0" smtClean="0">
                <a:solidFill>
                  <a:srgbClr val="000000"/>
                </a:solidFill>
              </a:rPr>
              <a:t>Dissemination </a:t>
            </a:r>
            <a:r>
              <a:rPr lang="en-GB" b="1" dirty="0">
                <a:solidFill>
                  <a:srgbClr val="000000"/>
                </a:solidFill>
              </a:rPr>
              <a:t>and exploitation of Action results</a:t>
            </a:r>
            <a:endParaRPr lang="en-US" b="1" dirty="0">
              <a:solidFill>
                <a:srgbClr val="000000"/>
              </a:solidFill>
            </a:endParaRPr>
          </a:p>
          <a:p>
            <a:r>
              <a:rPr lang="en-GB" dirty="0">
                <a:solidFill>
                  <a:srgbClr val="000000"/>
                </a:solidFill>
              </a:rPr>
              <a:t>Describe the Action’s dissemination and exploitation approach as well as all activities undertaken to ensure dissemination and exploitation of Action results and the effectiveness of these activities.</a:t>
            </a:r>
            <a:r>
              <a:rPr lang="en-US" dirty="0">
                <a:solidFill>
                  <a:srgbClr val="000000"/>
                </a:solidFill>
              </a:rPr>
              <a:t> </a:t>
            </a:r>
          </a:p>
          <a:p>
            <a:r>
              <a:rPr lang="en-GB" u="sng" dirty="0">
                <a:solidFill>
                  <a:srgbClr val="000000"/>
                </a:solidFill>
              </a:rPr>
              <a:t>Item/ activity,</a:t>
            </a:r>
            <a:r>
              <a:rPr lang="en-GB" dirty="0">
                <a:solidFill>
                  <a:srgbClr val="000000"/>
                </a:solidFill>
              </a:rPr>
              <a:t> 	   </a:t>
            </a:r>
            <a:r>
              <a:rPr lang="en-GB" u="sng" dirty="0">
                <a:solidFill>
                  <a:srgbClr val="000000"/>
                </a:solidFill>
              </a:rPr>
              <a:t>Target audience,    </a:t>
            </a:r>
            <a:r>
              <a:rPr lang="en-GB" dirty="0">
                <a:solidFill>
                  <a:srgbClr val="000000"/>
                </a:solidFill>
              </a:rPr>
              <a:t>	</a:t>
            </a:r>
            <a:r>
              <a:rPr lang="en-GB" u="sng" dirty="0">
                <a:solidFill>
                  <a:srgbClr val="000000"/>
                </a:solidFill>
              </a:rPr>
              <a:t>Result</a:t>
            </a:r>
            <a:r>
              <a:rPr lang="en-GB" dirty="0">
                <a:solidFill>
                  <a:srgbClr val="000000"/>
                </a:solidFill>
              </a:rPr>
              <a:t>, 		</a:t>
            </a:r>
            <a:r>
              <a:rPr lang="en-GB" u="sng" dirty="0" smtClean="0">
                <a:solidFill>
                  <a:srgbClr val="000000"/>
                </a:solidFill>
              </a:rPr>
              <a:t>Hyperlink </a:t>
            </a:r>
            <a:endParaRPr lang="en-GB" u="sng" dirty="0">
              <a:solidFill>
                <a:srgbClr val="000000"/>
              </a:solidFill>
            </a:endParaRPr>
          </a:p>
        </p:txBody>
      </p:sp>
    </p:spTree>
    <p:extLst>
      <p:ext uri="{BB962C8B-B14F-4D97-AF65-F5344CB8AC3E}">
        <p14:creationId xmlns:p14="http://schemas.microsoft.com/office/powerpoint/2010/main" val="3415105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D4A13-4776-4E24-AFD8-F116E0AAB2F0}" type="slidenum">
              <a:rPr lang="en-US" smtClean="0"/>
              <a:pPr/>
              <a:t>5</a:t>
            </a:fld>
            <a:endParaRPr lang="en-US"/>
          </a:p>
        </p:txBody>
      </p:sp>
      <p:sp>
        <p:nvSpPr>
          <p:cNvPr id="5" name="Rectangle 4"/>
          <p:cNvSpPr/>
          <p:nvPr/>
        </p:nvSpPr>
        <p:spPr>
          <a:xfrm>
            <a:off x="539552" y="1700808"/>
            <a:ext cx="7992888" cy="5663090"/>
          </a:xfrm>
          <a:prstGeom prst="rect">
            <a:avLst/>
          </a:prstGeom>
        </p:spPr>
        <p:txBody>
          <a:bodyPr wrap="square">
            <a:spAutoFit/>
          </a:bodyPr>
          <a:lstStyle/>
          <a:p>
            <a:pPr algn="ctr"/>
            <a:r>
              <a:rPr lang="en-GB" sz="2000" b="1" dirty="0">
                <a:solidFill>
                  <a:srgbClr val="000090"/>
                </a:solidFill>
              </a:rPr>
              <a:t>Section </a:t>
            </a:r>
            <a:r>
              <a:rPr lang="en-GB" sz="2000" b="1" dirty="0" smtClean="0">
                <a:solidFill>
                  <a:srgbClr val="000090"/>
                </a:solidFill>
              </a:rPr>
              <a:t>I.F</a:t>
            </a:r>
            <a:r>
              <a:rPr lang="en-GB" sz="2000" b="1" dirty="0" smtClean="0">
                <a:solidFill>
                  <a:srgbClr val="000000"/>
                </a:solidFill>
              </a:rPr>
              <a:t> </a:t>
            </a:r>
            <a:endParaRPr lang="en-GB" sz="2000" b="1" dirty="0">
              <a:solidFill>
                <a:srgbClr val="000000"/>
              </a:solidFill>
            </a:endParaRPr>
          </a:p>
          <a:p>
            <a:endParaRPr lang="en-GB" b="1" dirty="0" smtClean="0"/>
          </a:p>
          <a:p>
            <a:r>
              <a:rPr lang="en-GB" b="1" dirty="0" smtClean="0"/>
              <a:t>Action </a:t>
            </a:r>
            <a:r>
              <a:rPr lang="en-GB" b="1" dirty="0"/>
              <a:t>success(</a:t>
            </a:r>
            <a:r>
              <a:rPr lang="en-GB" b="1" dirty="0" err="1"/>
              <a:t>es</a:t>
            </a:r>
            <a:r>
              <a:rPr lang="en-GB" b="1" dirty="0"/>
              <a:t>) </a:t>
            </a:r>
            <a:endParaRPr lang="en-US" b="1" dirty="0"/>
          </a:p>
          <a:p>
            <a:r>
              <a:rPr lang="en-GB" dirty="0"/>
              <a:t>COST regularly communicates the successes of Actions. What aspect(s) (outcomes and/ or impacts, rather than activities) of this Action is/ are the most suitable for communication?</a:t>
            </a:r>
            <a:endParaRPr lang="en-US" dirty="0"/>
          </a:p>
          <a:p>
            <a:endParaRPr lang="en-GB" dirty="0"/>
          </a:p>
          <a:p>
            <a:pPr marL="285750" indent="-285750">
              <a:buFont typeface="Arial"/>
              <a:buChar char="•"/>
            </a:pPr>
            <a:r>
              <a:rPr lang="en-GB" dirty="0"/>
              <a:t>Description of the success story</a:t>
            </a:r>
            <a:r>
              <a:rPr lang="en-US" dirty="0"/>
              <a:t> </a:t>
            </a:r>
            <a:endParaRPr lang="en-GB" dirty="0"/>
          </a:p>
          <a:p>
            <a:pPr marL="285750" indent="-285750">
              <a:buFont typeface="Arial"/>
              <a:buChar char="•"/>
            </a:pPr>
            <a:r>
              <a:rPr lang="en-GB" dirty="0"/>
              <a:t>Dimension of the success </a:t>
            </a:r>
            <a:endParaRPr lang="en-US" dirty="0"/>
          </a:p>
          <a:p>
            <a:pPr marL="285750" lvl="0" indent="-285750" fontAlgn="base">
              <a:buFont typeface="Arial"/>
              <a:buChar char="•"/>
            </a:pPr>
            <a:r>
              <a:rPr lang="en-GB" dirty="0"/>
              <a:t>Breakthrough: </a:t>
            </a:r>
          </a:p>
          <a:p>
            <a:pPr marL="742950" lvl="1" indent="-285750" fontAlgn="base">
              <a:buFont typeface="Arial"/>
              <a:buChar char="•"/>
            </a:pPr>
            <a:r>
              <a:rPr lang="en-GB" dirty="0" smtClean="0"/>
              <a:t>scientific</a:t>
            </a:r>
            <a:r>
              <a:rPr lang="en-GB" dirty="0"/>
              <a:t>, technological or socioeconomic </a:t>
            </a:r>
            <a:endParaRPr lang="en-US" dirty="0"/>
          </a:p>
          <a:p>
            <a:pPr marL="742950" lvl="1" indent="-285750" fontAlgn="base">
              <a:buFont typeface="Arial"/>
              <a:buChar char="•"/>
            </a:pPr>
            <a:r>
              <a:rPr lang="en-GB" dirty="0" smtClean="0"/>
              <a:t>Policy </a:t>
            </a:r>
            <a:r>
              <a:rPr lang="en-GB" dirty="0"/>
              <a:t>implementation (specify which policy) </a:t>
            </a:r>
            <a:endParaRPr lang="en-US" dirty="0"/>
          </a:p>
          <a:p>
            <a:pPr marL="742950" lvl="1" indent="-285750">
              <a:buFont typeface="Arial"/>
              <a:buChar char="•"/>
            </a:pPr>
            <a:r>
              <a:rPr lang="en-GB" dirty="0" smtClean="0"/>
              <a:t>Capacity </a:t>
            </a:r>
            <a:r>
              <a:rPr lang="en-GB" dirty="0"/>
              <a:t>building</a:t>
            </a:r>
            <a:r>
              <a:rPr lang="en-US" dirty="0"/>
              <a:t> </a:t>
            </a:r>
            <a:endParaRPr lang="en-US" dirty="0" smtClean="0"/>
          </a:p>
          <a:p>
            <a:pPr marL="742950" lvl="1" indent="-285750">
              <a:buFont typeface="Arial"/>
              <a:buChar char="•"/>
            </a:pPr>
            <a:endParaRPr lang="en-US" dirty="0"/>
          </a:p>
          <a:p>
            <a:r>
              <a:rPr lang="en-GB" b="1" dirty="0"/>
              <a:t>II.D. Specific issues</a:t>
            </a:r>
            <a:endParaRPr lang="en-US" b="1" dirty="0"/>
          </a:p>
          <a:p>
            <a:r>
              <a:rPr lang="en-GB" dirty="0"/>
              <a:t>This section is confidential to the Management Committee, and the COST Association (Administration, Scientific Committee and Committee of Senior Officials); and is not included in the version of the report that is published on the COST website.</a:t>
            </a:r>
            <a:endParaRPr lang="en-US" dirty="0"/>
          </a:p>
          <a:p>
            <a:pPr marL="742950" lvl="1" indent="-285750">
              <a:buFont typeface="Arial"/>
              <a:buChar char="•"/>
            </a:pPr>
            <a:endParaRPr lang="en-US" dirty="0"/>
          </a:p>
        </p:txBody>
      </p:sp>
    </p:spTree>
    <p:extLst>
      <p:ext uri="{BB962C8B-B14F-4D97-AF65-F5344CB8AC3E}">
        <p14:creationId xmlns:p14="http://schemas.microsoft.com/office/powerpoint/2010/main" val="168475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D4A13-4776-4E24-AFD8-F116E0AAB2F0}" type="slidenum">
              <a:rPr lang="en-US" smtClean="0"/>
              <a:pPr/>
              <a:t>6</a:t>
            </a:fld>
            <a:endParaRPr lang="en-US"/>
          </a:p>
        </p:txBody>
      </p:sp>
      <p:sp>
        <p:nvSpPr>
          <p:cNvPr id="7" name="Rectangle 6"/>
          <p:cNvSpPr/>
          <p:nvPr/>
        </p:nvSpPr>
        <p:spPr>
          <a:xfrm>
            <a:off x="539552" y="1700808"/>
            <a:ext cx="7992888" cy="3200877"/>
          </a:xfrm>
          <a:prstGeom prst="rect">
            <a:avLst/>
          </a:prstGeom>
        </p:spPr>
        <p:txBody>
          <a:bodyPr wrap="square">
            <a:spAutoFit/>
          </a:bodyPr>
          <a:lstStyle/>
          <a:p>
            <a:pPr algn="ctr"/>
            <a:r>
              <a:rPr lang="en-GB" sz="2000" b="1" dirty="0">
                <a:solidFill>
                  <a:srgbClr val="000090"/>
                </a:solidFill>
              </a:rPr>
              <a:t>Section </a:t>
            </a:r>
            <a:r>
              <a:rPr lang="en-GB" sz="2000" b="1" dirty="0" smtClean="0">
                <a:solidFill>
                  <a:srgbClr val="000090"/>
                </a:solidFill>
              </a:rPr>
              <a:t>II.D</a:t>
            </a:r>
            <a:r>
              <a:rPr lang="en-GB" sz="2000" b="1" dirty="0" smtClean="0">
                <a:solidFill>
                  <a:srgbClr val="000000"/>
                </a:solidFill>
              </a:rPr>
              <a:t> </a:t>
            </a:r>
          </a:p>
          <a:p>
            <a:pPr algn="ctr"/>
            <a:endParaRPr lang="en-GB" sz="2000" b="1" dirty="0">
              <a:solidFill>
                <a:srgbClr val="000000"/>
              </a:solidFill>
            </a:endParaRPr>
          </a:p>
          <a:p>
            <a:r>
              <a:rPr lang="en-GB" b="1" dirty="0" smtClean="0"/>
              <a:t>Specific </a:t>
            </a:r>
            <a:r>
              <a:rPr lang="en-GB" b="1" dirty="0"/>
              <a:t>issues</a:t>
            </a:r>
            <a:endParaRPr lang="en-US" b="1" dirty="0"/>
          </a:p>
          <a:p>
            <a:r>
              <a:rPr lang="en-GB" dirty="0"/>
              <a:t>This section is confidential to the Management Committee, and the COST Association (Administration, Scientific Committee and Committee of Senior Officials); and is not included in the version of the report that is published on the COST website</a:t>
            </a:r>
            <a:r>
              <a:rPr lang="en-GB" dirty="0" smtClean="0"/>
              <a:t>.</a:t>
            </a:r>
          </a:p>
          <a:p>
            <a:endParaRPr lang="en-GB" dirty="0"/>
          </a:p>
          <a:p>
            <a:r>
              <a:rPr lang="en-GB" i="1" dirty="0"/>
              <a:t>The Action encountered the following particular difficulties in the implementation of the Action (e.g. imbalances of participation across the Working Groups, inactive country representatives). </a:t>
            </a:r>
            <a:endParaRPr lang="en-US" i="1" dirty="0"/>
          </a:p>
        </p:txBody>
      </p:sp>
    </p:spTree>
    <p:extLst>
      <p:ext uri="{BB962C8B-B14F-4D97-AF65-F5344CB8AC3E}">
        <p14:creationId xmlns:p14="http://schemas.microsoft.com/office/powerpoint/2010/main" val="2920405415"/>
      </p:ext>
    </p:extLst>
  </p:cSld>
  <p:clrMapOvr>
    <a:masterClrMapping/>
  </p:clrMapOvr>
</p:sld>
</file>

<file path=ppt/theme/theme1.xml><?xml version="1.0" encoding="utf-8"?>
<a:theme xmlns:a="http://schemas.openxmlformats.org/drawingml/2006/main" name="Tema do Office">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480</Words>
  <Application>Microsoft Macintosh PowerPoint</Application>
  <PresentationFormat>On-screen Show (4:3)</PresentationFormat>
  <Paragraphs>65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do Office</vt:lpstr>
      <vt:lpstr>Final Meeting WP, TF, iscussion, summary, conclusions</vt:lpstr>
      <vt:lpstr>Inputs for the Final Report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Pedro António Amado Assunção</dc:creator>
  <cp:lastModifiedBy>Pedro Assuncao</cp:lastModifiedBy>
  <cp:revision>48</cp:revision>
  <dcterms:created xsi:type="dcterms:W3CDTF">2012-09-18T22:28:04Z</dcterms:created>
  <dcterms:modified xsi:type="dcterms:W3CDTF">2016-03-22T08:43:47Z</dcterms:modified>
</cp:coreProperties>
</file>